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sldIdLst>
    <p:sldId id="318" r:id="rId5"/>
    <p:sldId id="304" r:id="rId6"/>
    <p:sldId id="299" r:id="rId7"/>
    <p:sldId id="307" r:id="rId8"/>
    <p:sldId id="311" r:id="rId9"/>
    <p:sldId id="293" r:id="rId10"/>
    <p:sldId id="294" r:id="rId11"/>
    <p:sldId id="280" r:id="rId12"/>
    <p:sldId id="279" r:id="rId13"/>
    <p:sldId id="314" r:id="rId14"/>
    <p:sldId id="312" r:id="rId15"/>
    <p:sldId id="308" r:id="rId16"/>
    <p:sldId id="262" r:id="rId17"/>
    <p:sldId id="276" r:id="rId18"/>
    <p:sldId id="313" r:id="rId19"/>
    <p:sldId id="316" r:id="rId20"/>
    <p:sldId id="292" r:id="rId21"/>
    <p:sldId id="287" r:id="rId22"/>
    <p:sldId id="317" r:id="rId23"/>
    <p:sldId id="301" r:id="rId24"/>
    <p:sldId id="295" r:id="rId25"/>
    <p:sldId id="296" r:id="rId26"/>
    <p:sldId id="302" r:id="rId27"/>
    <p:sldId id="303" r:id="rId28"/>
    <p:sldId id="31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8491E-DBE8-BFD7-E9A9-AB7FA1DA7B35}" name="Kelly Fleck" initials="KF" userId="S::k.fleck@nextstepus.org::9e152bd2-5fd1-4f1c-a4b8-f7d4011a4ce2" providerId="AD"/>
  <p188:author id="{A715E64F-8449-2D88-9FFB-5785819F0498}" name="Amy Barnard" initials="AB" userId="S::a.barnard@nextstepus.org::e495e4e8-e94e-4329-94c6-ef60ca53b67d" providerId="AD"/>
  <p188:author id="{92D0D979-6EF2-D419-2E06-8469BDB9A482}" name="Sarah Gerecke" initials="SG" userId="KIhmB/X1gPRJgPu/xcbwpuX9EV9TGBSI1+GMNiYokFA=" providerId="None"/>
  <p188:author id="{2CC07689-261A-AC66-5D7B-976B500E720B}" name="Cormac Molloy" initials="CM" userId="S::CMolloy@nw.org::49c7d854-0f8e-4194-80bc-1cc86c07635e" providerId="AD"/>
  <p188:author id="{8268A691-6D08-CD14-AAB7-927CB8610CFD}" name="Grant Beck" initials="GB" userId="S::g.beck@nextstepus.org::49fd9cce-dd38-4434-a998-f7df0d7eb24f" providerId="AD"/>
  <p188:author id="{62F3B69A-F199-AC46-2EBA-141757896A02}" name="Shelly Trent" initials="ST" userId="874d937c803f17b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46" autoAdjust="0"/>
    <p:restoredTop sz="79810" autoAdjust="0"/>
  </p:normalViewPr>
  <p:slideViewPr>
    <p:cSldViewPr snapToGrid="0" snapToObjects="1">
      <p:cViewPr varScale="1">
        <p:scale>
          <a:sx n="53" d="100"/>
          <a:sy n="53" d="100"/>
        </p:scale>
        <p:origin x="2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r>
              <a:rPr lang="en-US" dirty="0">
                <a:solidFill>
                  <a:schemeClr val="tx1">
                    <a:lumMod val="75000"/>
                    <a:lumOff val="25000"/>
                  </a:schemeClr>
                </a:solidFill>
                <a:latin typeface="+mj-lt"/>
              </a:rPr>
              <a:t>Gross Revenue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3"/>
            </a:solidFill>
            <a:ln>
              <a:noFill/>
            </a:ln>
            <a:effectLst/>
          </c:spPr>
          <c:invertIfNegative val="0"/>
          <c:dPt>
            <c:idx val="1"/>
            <c:invertIfNegative val="0"/>
            <c:bubble3D val="0"/>
            <c:spPr>
              <a:solidFill>
                <a:schemeClr val="tx1"/>
              </a:solidFill>
              <a:ln>
                <a:noFill/>
              </a:ln>
              <a:effectLst/>
            </c:spPr>
            <c:extLst>
              <c:ext xmlns:c16="http://schemas.microsoft.com/office/drawing/2014/chart" uri="{C3380CC4-5D6E-409C-BE32-E72D297353CC}">
                <c16:uniqueId val="{00000001-0A81-4444-9A96-3155DE038843}"/>
              </c:ext>
            </c:extLst>
          </c:dPt>
          <c:dPt>
            <c:idx val="2"/>
            <c:invertIfNegative val="0"/>
            <c:bubble3D val="0"/>
            <c:spPr>
              <a:solidFill>
                <a:srgbClr val="395B0C"/>
              </a:solidFill>
              <a:ln>
                <a:noFill/>
              </a:ln>
              <a:effectLst/>
            </c:spPr>
            <c:extLst>
              <c:ext xmlns:c16="http://schemas.microsoft.com/office/drawing/2014/chart" uri="{C3380CC4-5D6E-409C-BE32-E72D297353CC}">
                <c16:uniqueId val="{00000003-0A81-4444-9A96-3155DE038843}"/>
              </c:ext>
            </c:extLst>
          </c:dPt>
          <c:dPt>
            <c:idx val="3"/>
            <c:invertIfNegative val="0"/>
            <c:bubble3D val="0"/>
            <c:spPr>
              <a:solidFill>
                <a:srgbClr val="85AE2F"/>
              </a:solidFill>
              <a:ln>
                <a:noFill/>
              </a:ln>
              <a:effectLst/>
            </c:spPr>
            <c:extLst>
              <c:ext xmlns:c16="http://schemas.microsoft.com/office/drawing/2014/chart" uri="{C3380CC4-5D6E-409C-BE32-E72D297353CC}">
                <c16:uniqueId val="{00000005-0A81-4444-9A96-3155DE038843}"/>
              </c:ext>
            </c:extLst>
          </c:dPt>
          <c:dPt>
            <c:idx val="4"/>
            <c:invertIfNegative val="0"/>
            <c:bubble3D val="0"/>
            <c:spPr>
              <a:solidFill>
                <a:srgbClr val="709253"/>
              </a:solidFill>
              <a:ln>
                <a:noFill/>
              </a:ln>
              <a:effectLst/>
            </c:spPr>
            <c:extLst>
              <c:ext xmlns:c16="http://schemas.microsoft.com/office/drawing/2014/chart" uri="{C3380CC4-5D6E-409C-BE32-E72D297353CC}">
                <c16:uniqueId val="{00000007-0A81-4444-9A96-3155DE038843}"/>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8-0A81-4444-9A96-3155DE038843}"/>
            </c:ext>
          </c:extLst>
        </c:ser>
        <c:dLbls>
          <c:showLegendKey val="0"/>
          <c:showVal val="0"/>
          <c:showCatName val="0"/>
          <c:showSerName val="0"/>
          <c:showPercent val="0"/>
          <c:showBubbleSize val="0"/>
        </c:dLbls>
        <c:gapWidth val="25"/>
        <c:axId val="1000041416"/>
        <c:axId val="1000041744"/>
      </c:bar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bg1">
                  <a:lumMod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416"/>
        <c:crosses val="autoZero"/>
        <c:crossBetween val="between"/>
      </c:valAx>
      <c:spPr>
        <a:noFill/>
        <a:ln>
          <a:solidFill>
            <a:schemeClr val="bg1">
              <a:lumMod val="85000"/>
            </a:schemeClr>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r>
              <a:rPr lang="en-US" dirty="0">
                <a:solidFill>
                  <a:schemeClr val="tx1">
                    <a:lumMod val="75000"/>
                    <a:lumOff val="25000"/>
                  </a:schemeClr>
                </a:solidFill>
                <a:latin typeface="+mj-lt"/>
              </a:rPr>
              <a:t>Company 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doughnutChart>
        <c:varyColors val="1"/>
        <c:ser>
          <c:idx val="0"/>
          <c:order val="0"/>
          <c:tx>
            <c:strRef>
              <c:f>Sheet1!$B$1</c:f>
              <c:strCache>
                <c:ptCount val="1"/>
                <c:pt idx="0">
                  <c:v>Series 1</c:v>
                </c:pt>
              </c:strCache>
            </c:strRef>
          </c:tx>
          <c:spPr>
            <a:solidFill>
              <a:schemeClr val="accent3"/>
            </a:solidFill>
          </c:spPr>
          <c:dPt>
            <c:idx val="0"/>
            <c:bubble3D val="0"/>
            <c:spPr>
              <a:solidFill>
                <a:schemeClr val="accent3"/>
              </a:solidFill>
              <a:ln>
                <a:noFill/>
              </a:ln>
              <a:effectLst/>
            </c:spPr>
            <c:extLst>
              <c:ext xmlns:c16="http://schemas.microsoft.com/office/drawing/2014/chart" uri="{C3380CC4-5D6E-409C-BE32-E72D297353CC}">
                <c16:uniqueId val="{00000001-CD8A-CE47-A5EA-F5428EA8EB13}"/>
              </c:ext>
            </c:extLst>
          </c:dPt>
          <c:dPt>
            <c:idx val="1"/>
            <c:bubble3D val="0"/>
            <c:spPr>
              <a:solidFill>
                <a:srgbClr val="709253"/>
              </a:solidFill>
              <a:ln>
                <a:noFill/>
              </a:ln>
              <a:effectLst/>
            </c:spPr>
            <c:extLst>
              <c:ext xmlns:c16="http://schemas.microsoft.com/office/drawing/2014/chart" uri="{C3380CC4-5D6E-409C-BE32-E72D297353CC}">
                <c16:uniqueId val="{00000003-CD8A-CE47-A5EA-F5428EA8EB13}"/>
              </c:ext>
            </c:extLst>
          </c:dPt>
          <c:dPt>
            <c:idx val="2"/>
            <c:bubble3D val="0"/>
            <c:spPr>
              <a:solidFill>
                <a:schemeClr val="bg2">
                  <a:lumMod val="25000"/>
                </a:schemeClr>
              </a:solidFill>
              <a:ln>
                <a:noFill/>
              </a:ln>
              <a:effectLst/>
            </c:spPr>
            <c:extLst>
              <c:ext xmlns:c16="http://schemas.microsoft.com/office/drawing/2014/chart" uri="{C3380CC4-5D6E-409C-BE32-E72D297353CC}">
                <c16:uniqueId val="{00000005-CD8A-CE47-A5EA-F5428EA8EB13}"/>
              </c:ext>
            </c:extLst>
          </c:dPt>
          <c:dPt>
            <c:idx val="3"/>
            <c:bubble3D val="0"/>
            <c:spPr>
              <a:solidFill>
                <a:srgbClr val="85AE2F"/>
              </a:solidFill>
              <a:ln>
                <a:noFill/>
              </a:ln>
              <a:effectLst/>
            </c:spPr>
            <c:extLst>
              <c:ext xmlns:c16="http://schemas.microsoft.com/office/drawing/2014/chart" uri="{C3380CC4-5D6E-409C-BE32-E72D297353CC}">
                <c16:uniqueId val="{00000007-CD8A-CE47-A5EA-F5428EA8EB13}"/>
              </c:ext>
            </c:extLst>
          </c:dPt>
          <c:dPt>
            <c:idx val="4"/>
            <c:bubble3D val="0"/>
            <c:spPr>
              <a:solidFill>
                <a:srgbClr val="395B0C"/>
              </a:solidFill>
              <a:ln>
                <a:noFill/>
              </a:ln>
              <a:effectLst/>
            </c:spPr>
            <c:extLst>
              <c:ext xmlns:c16="http://schemas.microsoft.com/office/drawing/2014/chart" uri="{C3380CC4-5D6E-409C-BE32-E72D297353CC}">
                <c16:uniqueId val="{00000009-CD8A-CE47-A5EA-F5428EA8EB13}"/>
              </c:ext>
            </c:extLst>
          </c:dPt>
          <c:dLbls>
            <c:dLbl>
              <c:idx val="0"/>
              <c:delete val="1"/>
              <c:extLst>
                <c:ext xmlns:c15="http://schemas.microsoft.com/office/drawing/2012/chart" uri="{CE6537A1-D6FC-4f65-9D91-7224C49458BB}"/>
                <c:ext xmlns:c16="http://schemas.microsoft.com/office/drawing/2014/chart" uri="{C3380CC4-5D6E-409C-BE32-E72D297353CC}">
                  <c16:uniqueId val="{00000001-CD8A-CE47-A5EA-F5428EA8EB13}"/>
                </c:ext>
              </c:extLst>
            </c:dLbl>
            <c:dLbl>
              <c:idx val="1"/>
              <c:layout>
                <c:manualLayout>
                  <c:x val="2.6229504327278125E-2"/>
                  <c:y val="-0.1400252328934865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8A-CE47-A5EA-F5428EA8EB13}"/>
                </c:ext>
              </c:extLst>
            </c:dLbl>
            <c:dLbl>
              <c:idx val="2"/>
              <c:layout>
                <c:manualLayout>
                  <c:x val="0.13864166572989867"/>
                  <c:y val="-0.15145586415009771"/>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8A-CE47-A5EA-F5428EA8EB13}"/>
                </c:ext>
              </c:extLst>
            </c:dLbl>
            <c:dLbl>
              <c:idx val="3"/>
              <c:layout>
                <c:manualLayout>
                  <c:x val="6.9525299079784011E-2"/>
                  <c:y val="0.26004686108790359"/>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8A-CE47-A5EA-F5428EA8EB13}"/>
                </c:ext>
              </c:extLst>
            </c:dLbl>
            <c:dLbl>
              <c:idx val="4"/>
              <c:layout>
                <c:manualLayout>
                  <c:x val="0.24795467400030627"/>
                  <c:y val="0.27147749234451463"/>
                </c:manualLayout>
              </c:layout>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8A-CE47-A5EA-F5428EA8EB1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extLst>
            <c:ext xmlns:c16="http://schemas.microsoft.com/office/drawing/2014/chart" uri="{C3380CC4-5D6E-409C-BE32-E72D297353CC}">
              <c16:uniqueId val="{0000000A-CD8A-CE47-A5EA-F5428EA8EB13}"/>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r>
              <a:rPr lang="en-US" dirty="0">
                <a:solidFill>
                  <a:schemeClr val="tx1">
                    <a:lumMod val="75000"/>
                    <a:lumOff val="25000"/>
                  </a:schemeClr>
                </a:solidFill>
                <a:latin typeface="+mj-lt"/>
              </a:rPr>
              <a:t>Revenue</a:t>
            </a:r>
            <a:r>
              <a:rPr lang="en-US" baseline="0" dirty="0">
                <a:solidFill>
                  <a:schemeClr val="tx1">
                    <a:lumMod val="75000"/>
                    <a:lumOff val="25000"/>
                  </a:schemeClr>
                </a:solidFill>
                <a:latin typeface="+mj-lt"/>
              </a:rPr>
              <a:t> Over Time</a:t>
            </a:r>
            <a:endParaRPr lang="en-US" dirty="0">
              <a:solidFill>
                <a:schemeClr val="tx1">
                  <a:lumMod val="75000"/>
                  <a:lumOff val="25000"/>
                </a:schemeClr>
              </a:solidFill>
              <a:latin typeface="+mj-l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50800" cap="rnd">
              <a:solidFill>
                <a:schemeClr val="accent1"/>
              </a:solidFill>
              <a:round/>
            </a:ln>
            <a:effectLst/>
          </c:spPr>
          <c:marker>
            <c:symbol val="circle"/>
            <c:size val="5"/>
            <c:spPr>
              <a:solidFill>
                <a:schemeClr val="tx1"/>
              </a:solidFill>
              <a:ln w="9525">
                <a:noFill/>
              </a:ln>
              <a:effectLst/>
            </c:spPr>
          </c:marker>
          <c:dPt>
            <c:idx val="1"/>
            <c:marker>
              <c:symbol val="circle"/>
              <c:size val="5"/>
              <c:spPr>
                <a:solidFill>
                  <a:schemeClr val="tx1"/>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1-9A2D-234B-836F-18F870EC48D0}"/>
              </c:ext>
            </c:extLst>
          </c:dPt>
          <c:dPt>
            <c:idx val="2"/>
            <c:marker>
              <c:symbol val="circle"/>
              <c:size val="5"/>
              <c:spPr>
                <a:solidFill>
                  <a:schemeClr val="tx1"/>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3-9A2D-234B-836F-18F870EC48D0}"/>
              </c:ext>
            </c:extLst>
          </c:dPt>
          <c:dPt>
            <c:idx val="3"/>
            <c:marker>
              <c:symbol val="circle"/>
              <c:size val="5"/>
              <c:spPr>
                <a:solidFill>
                  <a:schemeClr val="bg2">
                    <a:lumMod val="25000"/>
                  </a:schemeClr>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5-9A2D-234B-836F-18F870EC48D0}"/>
              </c:ext>
            </c:extLst>
          </c:dPt>
          <c:dPt>
            <c:idx val="4"/>
            <c:marker>
              <c:symbol val="circle"/>
              <c:size val="5"/>
              <c:spPr>
                <a:solidFill>
                  <a:schemeClr val="tx1"/>
                </a:solidFill>
                <a:ln w="9525">
                  <a:solidFill>
                    <a:srgbClr val="85AE2F"/>
                  </a:solidFill>
                </a:ln>
                <a:effectLst/>
              </c:spPr>
            </c:marker>
            <c:bubble3D val="0"/>
            <c:spPr>
              <a:ln w="50800" cap="rnd">
                <a:solidFill>
                  <a:srgbClr val="85AE2F"/>
                </a:solidFill>
                <a:round/>
              </a:ln>
              <a:effectLst/>
            </c:spPr>
            <c:extLst>
              <c:ext xmlns:c16="http://schemas.microsoft.com/office/drawing/2014/chart" uri="{C3380CC4-5D6E-409C-BE32-E72D297353CC}">
                <c16:uniqueId val="{00000007-9A2D-234B-836F-18F870EC48D0}"/>
              </c:ext>
            </c:extLst>
          </c:dPt>
          <c:cat>
            <c:strRef>
              <c:f>Sheet1!$A$2:$A$6</c:f>
              <c:strCache>
                <c:ptCount val="5"/>
                <c:pt idx="0">
                  <c:v>20YY</c:v>
                </c:pt>
                <c:pt idx="1">
                  <c:v>20YY</c:v>
                </c:pt>
                <c:pt idx="2">
                  <c:v>20YY</c:v>
                </c:pt>
                <c:pt idx="3">
                  <c:v>20YY</c:v>
                </c:pt>
                <c:pt idx="4">
                  <c:v>20YY</c:v>
                </c:pt>
              </c:strCache>
            </c:strRef>
          </c:cat>
          <c:val>
            <c:numRef>
              <c:f>Sheet1!$B$2:$B$6</c:f>
              <c:numCache>
                <c:formatCode>[$$-409]#,##0</c:formatCode>
                <c:ptCount val="5"/>
                <c:pt idx="0">
                  <c:v>0</c:v>
                </c:pt>
                <c:pt idx="1">
                  <c:v>6750</c:v>
                </c:pt>
                <c:pt idx="2">
                  <c:v>33750</c:v>
                </c:pt>
                <c:pt idx="3">
                  <c:v>135000</c:v>
                </c:pt>
                <c:pt idx="4">
                  <c:v>270000</c:v>
                </c:pt>
              </c:numCache>
            </c:numRef>
          </c:val>
          <c:smooth val="0"/>
          <c:extLst>
            <c:ext xmlns:c16="http://schemas.microsoft.com/office/drawing/2014/chart" uri="{C3380CC4-5D6E-409C-BE32-E72D297353CC}">
              <c16:uniqueId val="{00000008-9A2D-234B-836F-18F870EC48D0}"/>
            </c:ext>
          </c:extLst>
        </c:ser>
        <c:dLbls>
          <c:showLegendKey val="0"/>
          <c:showVal val="0"/>
          <c:showCatName val="0"/>
          <c:showSerName val="0"/>
          <c:showPercent val="0"/>
          <c:showBubbleSize val="0"/>
        </c:dLbls>
        <c:marker val="1"/>
        <c:smooth val="0"/>
        <c:axId val="1000041416"/>
        <c:axId val="1000041744"/>
      </c:lineChart>
      <c:catAx>
        <c:axId val="1000041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744"/>
        <c:crosses val="autoZero"/>
        <c:auto val="1"/>
        <c:lblAlgn val="ctr"/>
        <c:lblOffset val="100"/>
        <c:noMultiLvlLbl val="0"/>
      </c:catAx>
      <c:valAx>
        <c:axId val="1000041744"/>
        <c:scaling>
          <c:orientation val="minMax"/>
        </c:scaling>
        <c:delete val="0"/>
        <c:axPos val="l"/>
        <c:majorGridlines>
          <c:spPr>
            <a:ln w="9525" cap="flat" cmpd="sng" algn="ctr">
              <a:solidFill>
                <a:schemeClr val="tx1">
                  <a:lumMod val="75000"/>
                  <a:lumOff val="2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1000041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479B6-EF13-4543-9B18-94DD78B8518B}" type="datetimeFigureOut">
              <a:rPr lang="en-US" smtClean="0"/>
              <a:t>11/18/2022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1DDD8-BA2F-E047-8752-BC060742D02B}" type="slidenum">
              <a:rPr lang="en-US" smtClean="0"/>
              <a:t>‹#›</a:t>
            </a:fld>
            <a:endParaRPr lang="en-US"/>
          </a:p>
        </p:txBody>
      </p:sp>
    </p:spTree>
    <p:extLst>
      <p:ext uri="{BB962C8B-B14F-4D97-AF65-F5344CB8AC3E}">
        <p14:creationId xmlns:p14="http://schemas.microsoft.com/office/powerpoint/2010/main" val="1445438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f.freddiemac.com/docs/tenant-protections-manufactured-housing-communities.pdf" TargetMode="External"/><Relationship Id="rId7" Type="http://schemas.openxmlformats.org/officeDocument/2006/relationships/hyperlink" Target="https://themortgagereports.com/21473/manufactured-home-mortgage-loan"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incharge.org/housing/how-to-finance-a-mobile-or-manufactured-home-fha-usda-programs/" TargetMode="External"/><Relationship Id="rId5" Type="http://schemas.openxmlformats.org/officeDocument/2006/relationships/hyperlink" Target="https://rocusa.org/whats-a-roc/" TargetMode="External"/><Relationship Id="rId4" Type="http://schemas.openxmlformats.org/officeDocument/2006/relationships/hyperlink" Target="https://mfguide.fanniemae.com/node/14731"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ensus.gov/programs-surveys/mhs.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manufacturedhousing.org/" TargetMode="Externa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s://sf.freddiemac.com/working-with-us/affordable-lending/duty-to-serve/manufactured-housing/manufactured-housing-opportunities-for-growth" TargetMode="External"/><Relationship Id="rId3" Type="http://schemas.openxmlformats.org/officeDocument/2006/relationships/hyperlink" Target="https://p.widencdn.net/oa55qt/Clayton-Next-Step_WhitePaper_January-2020_Digital" TargetMode="External"/><Relationship Id="rId7" Type="http://schemas.openxmlformats.org/officeDocument/2006/relationships/hyperlink" Target="https://housingmatters.urban.org/articles/how-manufactured-housing-can-fill-affordable-housing-gap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www.huduser.gov/portal/sites/default/files/pdf/EM-Newsletter-WinterSpring2020.pdf#:~:text=Evidence%20Matters%20sparks%20further%20interest%20in%20the%20potential,to%20multifamily%20manufactured%20housing%20in%20densely%20populated%20cities." TargetMode="External"/><Relationship Id="rId5" Type="http://schemas.openxmlformats.org/officeDocument/2006/relationships/hyperlink" Target="https://sf.freddiemac.com/working-with-us/origination-underwriting/mortgage-products/manufactured-homes" TargetMode="External"/><Relationship Id="rId10" Type="http://schemas.openxmlformats.org/officeDocument/2006/relationships/hyperlink" Target="https://www.urban.org/research/publication/role-manufactured-housing-increasing-supply-affordable-housing" TargetMode="External"/><Relationship Id="rId4" Type="http://schemas.openxmlformats.org/officeDocument/2006/relationships/hyperlink" Target="https://singlefamily.fanniemae.com/originating-underwriting/mortgage-products/manufactured-housing-financing" TargetMode="External"/><Relationship Id="rId9" Type="http://schemas.openxmlformats.org/officeDocument/2006/relationships/hyperlink" Target="https://nextstepus.org/mh-zoning-scan-and-literature-review_dec-202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Factory-built homes, also called manufactured homes, are modern and energy efficient and can be built with custom features like tray ceilings, high-end kitchens, walk-in closets and well-appointed bathrooms. Covered porches, higher roof pitches, decks and garages can also be included based on the buyer’s requests or needs. These homes are constructed in controlled conditions, indoors, with state-of-the-art assembly-line techniques and licensed building trades experts. Manufactured homes are built with the same or superior materials as site-built homes, but they are less expensive to build and purchase due to construction efficiencies. These homes are more affordable than site-built homes and are constructed to meet snow and wind standards.  </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2</a:t>
            </a:fld>
            <a:endParaRPr lang="en-US"/>
          </a:p>
        </p:txBody>
      </p:sp>
    </p:spTree>
    <p:extLst>
      <p:ext uri="{BB962C8B-B14F-4D97-AF65-F5344CB8AC3E}">
        <p14:creationId xmlns:p14="http://schemas.microsoft.com/office/powerpoint/2010/main" val="177369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According to Freddie Mac, a jurisdiction is considered “MH friendly” if it meets the following criteria: </a:t>
            </a:r>
          </a:p>
          <a:p>
            <a:pPr lvl="0"/>
            <a:r>
              <a:rPr lang="en-US" sz="1200" kern="1200" dirty="0">
                <a:solidFill>
                  <a:schemeClr val="tx1"/>
                </a:solidFill>
                <a:effectLst/>
                <a:latin typeface="+mn-lt"/>
                <a:ea typeface="+mn-ea"/>
                <a:cs typeface="+mn-cs"/>
              </a:rPr>
              <a:t>- Has a lot-size requirement of a half acre or less. </a:t>
            </a:r>
          </a:p>
          <a:p>
            <a:pPr lvl="0"/>
            <a:r>
              <a:rPr lang="en-US" sz="1200" kern="1200" dirty="0">
                <a:solidFill>
                  <a:schemeClr val="tx1"/>
                </a:solidFill>
                <a:effectLst/>
                <a:latin typeface="+mn-lt"/>
                <a:ea typeface="+mn-ea"/>
                <a:cs typeface="+mn-cs"/>
              </a:rPr>
              <a:t>- Has a Wharton Residential Land Use Regulation Index (WRLURI) value less than the median index value.</a:t>
            </a:r>
          </a:p>
          <a:p>
            <a:pPr lvl="0"/>
            <a:r>
              <a:rPr lang="en-US" sz="1200" kern="1200" dirty="0">
                <a:solidFill>
                  <a:schemeClr val="tx1"/>
                </a:solidFill>
                <a:effectLst/>
                <a:latin typeface="+mn-lt"/>
                <a:ea typeface="+mn-ea"/>
                <a:cs typeface="+mn-cs"/>
              </a:rPr>
              <a:t>- Allows placements to some extent or at least does not ban them outright. </a:t>
            </a:r>
          </a:p>
          <a:p>
            <a:pPr lvl="0"/>
            <a:r>
              <a:rPr lang="en-US" sz="1200" kern="1200" dirty="0">
                <a:solidFill>
                  <a:schemeClr val="tx1"/>
                </a:solidFill>
                <a:effectLst/>
                <a:latin typeface="+mn-lt"/>
                <a:ea typeface="+mn-ea"/>
                <a:cs typeface="+mn-cs"/>
              </a:rPr>
              <a:t>- Imposes no constraints on new housing supply. </a:t>
            </a:r>
          </a:p>
          <a:p>
            <a:pPr lvl="0"/>
            <a:r>
              <a:rPr lang="en-US" sz="1200" kern="1200" dirty="0">
                <a:solidFill>
                  <a:schemeClr val="tx1"/>
                </a:solidFill>
                <a:effectLst/>
                <a:latin typeface="+mn-lt"/>
                <a:ea typeface="+mn-ea"/>
                <a:cs typeface="+mn-cs"/>
              </a:rPr>
              <a:t>- Strongly encourages the inclusion of manufactured housing through the designation of manufactured homes as real property, zoning and consistent treatment with other housing types.</a:t>
            </a:r>
          </a:p>
        </p:txBody>
      </p:sp>
      <p:sp>
        <p:nvSpPr>
          <p:cNvPr id="4" name="Slide Number Placeholder 3"/>
          <p:cNvSpPr>
            <a:spLocks noGrp="1"/>
          </p:cNvSpPr>
          <p:nvPr>
            <p:ph type="sldNum" sz="quarter" idx="5"/>
          </p:nvPr>
        </p:nvSpPr>
        <p:spPr/>
        <p:txBody>
          <a:bodyPr/>
          <a:lstStyle/>
          <a:p>
            <a:fld id="{C711DDD8-BA2F-E047-8752-BC060742D02B}" type="slidenum">
              <a:rPr lang="en-US" smtClean="0"/>
              <a:t>11</a:t>
            </a:fld>
            <a:endParaRPr lang="en-US"/>
          </a:p>
        </p:txBody>
      </p:sp>
    </p:spTree>
    <p:extLst>
      <p:ext uri="{BB962C8B-B14F-4D97-AF65-F5344CB8AC3E}">
        <p14:creationId xmlns:p14="http://schemas.microsoft.com/office/powerpoint/2010/main" val="310844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Manufactured homes can bring more housing to a tight market and be designed to fit into local neighborhoods.  MH comes in many shapes and sizes, such as ranch-style, “shotgun” style for narrow lots, etc. MH can bring increased revenues to communities, lower home prices and the opportunity to be proactive leaders to a local planning commission.</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12</a:t>
            </a:fld>
            <a:endParaRPr lang="en-US"/>
          </a:p>
        </p:txBody>
      </p:sp>
    </p:spTree>
    <p:extLst>
      <p:ext uri="{BB962C8B-B14F-4D97-AF65-F5344CB8AC3E}">
        <p14:creationId xmlns:p14="http://schemas.microsoft.com/office/powerpoint/2010/main" val="1818332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Washington, manufactured housing cannot be discriminated against by passing any restriction that would place the manufactured home in a difficult situation that a site-built home would not encounter. There is a statewide prohibition against local governments passing ordinances that would be more restrictive than those applicable to site-built homes. The state provides a dispute resolution program that does not require the tenant to hire an attorney. Homeowners who rent space in a park are eligible for this assistance. The regulations also state that a manufactured home park only needs two homes.</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13</a:t>
            </a:fld>
            <a:endParaRPr lang="en-US"/>
          </a:p>
        </p:txBody>
      </p:sp>
    </p:spTree>
    <p:extLst>
      <p:ext uri="{BB962C8B-B14F-4D97-AF65-F5344CB8AC3E}">
        <p14:creationId xmlns:p14="http://schemas.microsoft.com/office/powerpoint/2010/main" val="2016357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Washington State instituted the following guidelines:</a:t>
            </a:r>
          </a:p>
          <a:p>
            <a:r>
              <a:rPr lang="en-US" sz="1200" kern="1200" dirty="0">
                <a:solidFill>
                  <a:schemeClr val="tx1"/>
                </a:solidFill>
                <a:effectLst/>
                <a:latin typeface="+mn-lt"/>
                <a:ea typeface="+mn-ea"/>
                <a:cs typeface="+mn-cs"/>
              </a:rPr>
              <a:t>A "designated manufactured home" is a manufactured home constructed after June 15, 1976, by state and federal requirements for manufactured homes, which:</a:t>
            </a:r>
          </a:p>
          <a:p>
            <a:r>
              <a:rPr lang="en-US" sz="1200" kern="1200" dirty="0">
                <a:solidFill>
                  <a:schemeClr val="tx1"/>
                </a:solidFill>
                <a:effectLst/>
                <a:latin typeface="+mn-lt"/>
                <a:ea typeface="+mn-ea"/>
                <a:cs typeface="+mn-cs"/>
              </a:rPr>
              <a:t>(a) Comprised of two or more sections, each of not less than 12’ x 36’;</a:t>
            </a:r>
          </a:p>
          <a:p>
            <a:r>
              <a:rPr lang="en-US" sz="1200" kern="1200" dirty="0">
                <a:solidFill>
                  <a:schemeClr val="tx1"/>
                </a:solidFill>
                <a:effectLst/>
                <a:latin typeface="+mn-lt"/>
                <a:ea typeface="+mn-ea"/>
                <a:cs typeface="+mn-cs"/>
              </a:rPr>
              <a:t>(b) Has a composition or wood shake or shingle, coated metal, or similar roof of nominal 3:12 pitch; and</a:t>
            </a:r>
          </a:p>
          <a:p>
            <a:r>
              <a:rPr lang="en-US" sz="1200" kern="1200" dirty="0">
                <a:solidFill>
                  <a:schemeClr val="tx1"/>
                </a:solidFill>
                <a:effectLst/>
                <a:latin typeface="+mn-lt"/>
                <a:ea typeface="+mn-ea"/>
                <a:cs typeface="+mn-cs"/>
              </a:rPr>
              <a:t>(c) Has exterior siding similar to siding materials commonly used on conventional site-built uniform building code single-family residences.</a:t>
            </a:r>
          </a:p>
          <a:p>
            <a:r>
              <a:rPr lang="en-US" sz="1200" kern="1200" dirty="0">
                <a:solidFill>
                  <a:schemeClr val="tx1"/>
                </a:solidFill>
                <a:effectLst/>
                <a:latin typeface="+mn-lt"/>
                <a:ea typeface="+mn-ea"/>
                <a:cs typeface="+mn-cs"/>
              </a:rPr>
              <a:t>It is not a “used” manufactured home.</a:t>
            </a:r>
          </a:p>
        </p:txBody>
      </p:sp>
      <p:sp>
        <p:nvSpPr>
          <p:cNvPr id="4" name="Slide Number Placeholder 3"/>
          <p:cNvSpPr>
            <a:spLocks noGrp="1"/>
          </p:cNvSpPr>
          <p:nvPr>
            <p:ph type="sldNum" sz="quarter" idx="5"/>
          </p:nvPr>
        </p:nvSpPr>
        <p:spPr/>
        <p:txBody>
          <a:bodyPr/>
          <a:lstStyle/>
          <a:p>
            <a:fld id="{C711DDD8-BA2F-E047-8752-BC060742D02B}" type="slidenum">
              <a:rPr lang="en-US" smtClean="0"/>
              <a:t>14</a:t>
            </a:fld>
            <a:endParaRPr lang="en-US"/>
          </a:p>
        </p:txBody>
      </p:sp>
    </p:spTree>
    <p:extLst>
      <p:ext uri="{BB962C8B-B14F-4D97-AF65-F5344CB8AC3E}">
        <p14:creationId xmlns:p14="http://schemas.microsoft.com/office/powerpoint/2010/main" val="1092377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Washington State:</a:t>
            </a:r>
            <a:r>
              <a:rPr lang="en-US" sz="1200" kern="1200" dirty="0">
                <a:solidFill>
                  <a:schemeClr val="tx1"/>
                </a:solidFill>
                <a:effectLst/>
                <a:latin typeface="+mn-lt"/>
                <a:ea typeface="+mn-ea"/>
                <a:cs typeface="+mn-cs"/>
              </a:rPr>
              <a:t> Cities and counties may under this legislation require that these manufactured homes:</a:t>
            </a:r>
          </a:p>
          <a:p>
            <a:r>
              <a:rPr lang="en-US" sz="1200" kern="1200" dirty="0">
                <a:solidFill>
                  <a:schemeClr val="tx1"/>
                </a:solidFill>
                <a:effectLst/>
                <a:latin typeface="+mn-lt"/>
                <a:ea typeface="+mn-ea"/>
                <a:cs typeface="+mn-cs"/>
              </a:rPr>
              <a:t>1) Be new manufactured homes</a:t>
            </a:r>
          </a:p>
          <a:p>
            <a:r>
              <a:rPr lang="en-US" sz="1200" kern="1200" dirty="0">
                <a:solidFill>
                  <a:schemeClr val="tx1"/>
                </a:solidFill>
                <a:effectLst/>
                <a:latin typeface="+mn-lt"/>
                <a:ea typeface="+mn-ea"/>
                <a:cs typeface="+mn-cs"/>
              </a:rPr>
              <a:t>2) Be set on a permanent foundation</a:t>
            </a:r>
          </a:p>
          <a:p>
            <a:r>
              <a:rPr lang="en-US" sz="1200" kern="1200" dirty="0">
                <a:solidFill>
                  <a:schemeClr val="tx1"/>
                </a:solidFill>
                <a:effectLst/>
                <a:latin typeface="+mn-lt"/>
                <a:ea typeface="+mn-ea"/>
                <a:cs typeface="+mn-cs"/>
              </a:rPr>
              <a:t>3) Comply with any local design standards that may apply to all homes in the neighborhood in which the home is located</a:t>
            </a:r>
          </a:p>
          <a:p>
            <a:r>
              <a:rPr lang="en-US" sz="1200" kern="1200" dirty="0">
                <a:solidFill>
                  <a:schemeClr val="tx1"/>
                </a:solidFill>
                <a:effectLst/>
                <a:latin typeface="+mn-lt"/>
                <a:ea typeface="+mn-ea"/>
                <a:cs typeface="+mn-cs"/>
              </a:rPr>
              <a:t>4) Be thermally equivalent to the state energy code</a:t>
            </a:r>
          </a:p>
          <a:p>
            <a:r>
              <a:rPr lang="en-US" sz="1200" kern="1200" dirty="0">
                <a:solidFill>
                  <a:schemeClr val="tx1"/>
                </a:solidFill>
                <a:effectLst/>
                <a:latin typeface="+mn-lt"/>
                <a:ea typeface="+mn-ea"/>
                <a:cs typeface="+mn-cs"/>
              </a:rPr>
              <a:t>5) Otherwise, meet requirements for a “designated manufactured home”</a:t>
            </a:r>
          </a:p>
        </p:txBody>
      </p:sp>
      <p:sp>
        <p:nvSpPr>
          <p:cNvPr id="4" name="Slide Number Placeholder 3"/>
          <p:cNvSpPr>
            <a:spLocks noGrp="1"/>
          </p:cNvSpPr>
          <p:nvPr>
            <p:ph type="sldNum" sz="quarter" idx="5"/>
          </p:nvPr>
        </p:nvSpPr>
        <p:spPr/>
        <p:txBody>
          <a:bodyPr/>
          <a:lstStyle/>
          <a:p>
            <a:fld id="{C711DDD8-BA2F-E047-8752-BC060742D02B}" type="slidenum">
              <a:rPr lang="en-US" smtClean="0"/>
              <a:t>15</a:t>
            </a:fld>
            <a:endParaRPr lang="en-US"/>
          </a:p>
        </p:txBody>
      </p:sp>
    </p:spTree>
    <p:extLst>
      <p:ext uri="{BB962C8B-B14F-4D97-AF65-F5344CB8AC3E}">
        <p14:creationId xmlns:p14="http://schemas.microsoft.com/office/powerpoint/2010/main" val="119657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Washington, manufactured housing cannot be discriminated against by passing any restriction that would place the manufactured home in a difficult situation that a site-built home would not encounter.  There is a statewide prohibition against local governments passing ordinances that would be more restrictive than those applicable to site-built homes. The state provides a dispute resolution program that does not require the tenant to hire an attorney. Homeowners who rent space in a park are eligible for this assistance.  The regulations also state that a manufactured home park only needs two homes.</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16</a:t>
            </a:fld>
            <a:endParaRPr lang="en-US"/>
          </a:p>
        </p:txBody>
      </p:sp>
    </p:spTree>
    <p:extLst>
      <p:ext uri="{BB962C8B-B14F-4D97-AF65-F5344CB8AC3E}">
        <p14:creationId xmlns:p14="http://schemas.microsoft.com/office/powerpoint/2010/main" val="4165948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Opportunities at the State and Local Level</a:t>
            </a:r>
          </a:p>
          <a:p>
            <a:r>
              <a:rPr lang="en-US" sz="1200" kern="1200" dirty="0">
                <a:solidFill>
                  <a:schemeClr val="tx1"/>
                </a:solidFill>
                <a:effectLst/>
                <a:latin typeface="+mn-lt"/>
                <a:ea typeface="+mn-ea"/>
                <a:cs typeface="+mn-cs"/>
              </a:rPr>
              <a:t>There are also several state and local policies to know:</a:t>
            </a:r>
          </a:p>
          <a:p>
            <a:pPr lvl="0"/>
            <a:r>
              <a:rPr lang="en-US" sz="1200" kern="1200" dirty="0">
                <a:solidFill>
                  <a:schemeClr val="tx1"/>
                </a:solidFill>
                <a:effectLst/>
                <a:latin typeface="+mn-lt"/>
                <a:ea typeface="+mn-ea"/>
                <a:cs typeface="+mn-cs"/>
              </a:rPr>
              <a:t>Tenant protections in Leased Communities (</a:t>
            </a:r>
            <a:r>
              <a:rPr lang="en-US" sz="1200" u="sng" kern="1200" dirty="0">
                <a:solidFill>
                  <a:schemeClr val="tx1"/>
                </a:solidFill>
                <a:effectLst/>
                <a:latin typeface="+mn-lt"/>
                <a:ea typeface="+mn-ea"/>
                <a:cs typeface="+mn-cs"/>
                <a:hlinkClick r:id="rId3"/>
              </a:rPr>
              <a:t>tenant-protections-manufactured-housing-communities.pdf (freddiemac.com)</a:t>
            </a:r>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hlinkClick r:id="rId4"/>
              </a:rPr>
              <a:t>MH Communities with Tenant Site Lease Protections | Fannie Mae Multifamily Guide</a:t>
            </a:r>
            <a:r>
              <a:rPr lang="en-US" sz="1200" kern="1200" dirty="0">
                <a:solidFill>
                  <a:schemeClr val="tx1"/>
                </a:solidFill>
                <a:effectLst/>
                <a:latin typeface="+mn-lt"/>
                <a:ea typeface="+mn-ea"/>
                <a:cs typeface="+mn-cs"/>
              </a:rPr>
              <a:t>)</a:t>
            </a:r>
          </a:p>
          <a:p>
            <a:pPr lvl="0"/>
            <a:endParaRPr lang="en-US" sz="1200" u="sng" kern="1200" dirty="0">
              <a:solidFill>
                <a:schemeClr val="tx1"/>
              </a:solidFill>
              <a:effectLst/>
              <a:latin typeface="+mn-lt"/>
              <a:ea typeface="+mn-ea"/>
              <a:cs typeface="+mn-cs"/>
              <a:hlinkClick r:id="rId5"/>
            </a:endParaRPr>
          </a:p>
          <a:p>
            <a:pPr lvl="0"/>
            <a:r>
              <a:rPr lang="en-US" sz="1200" u="sng" kern="1200" dirty="0">
                <a:solidFill>
                  <a:schemeClr val="tx1"/>
                </a:solidFill>
                <a:effectLst/>
                <a:latin typeface="+mn-lt"/>
                <a:ea typeface="+mn-ea"/>
                <a:cs typeface="+mn-cs"/>
                <a:hlinkClick r:id="rId5"/>
              </a:rPr>
              <a:t>Recognizing Resident-Owned Communities</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6"/>
              </a:rPr>
              <a:t>State &amp; Local Programs to Finance</a:t>
            </a:r>
            <a:r>
              <a:rPr lang="en-US" sz="1200" kern="1200" dirty="0">
                <a:solidFill>
                  <a:schemeClr val="tx1"/>
                </a:solidFill>
                <a:effectLst/>
                <a:latin typeface="+mn-lt"/>
                <a:ea typeface="+mn-ea"/>
                <a:cs typeface="+mn-cs"/>
              </a:rPr>
              <a:t> (Oregon) and</a:t>
            </a:r>
          </a:p>
          <a:p>
            <a:pPr lvl="0"/>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Manufactured Home Loan Guide | 2022 Loan Options and Rates (themortgagereports.com)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C8AEBD0-D3A5-7A42-B5F9-4578361D20EC}" type="slidenum">
              <a:rPr lang="en-US" smtClean="0"/>
              <a:t>17</a:t>
            </a:fld>
            <a:endParaRPr lang="en-US"/>
          </a:p>
        </p:txBody>
      </p:sp>
    </p:spTree>
    <p:extLst>
      <p:ext uri="{BB962C8B-B14F-4D97-AF65-F5344CB8AC3E}">
        <p14:creationId xmlns:p14="http://schemas.microsoft.com/office/powerpoint/2010/main" val="222072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a:solidFill>
                  <a:schemeClr val="tx1"/>
                </a:solidFill>
                <a:effectLst/>
                <a:latin typeface="+mn-lt"/>
                <a:ea typeface="+mn-ea"/>
                <a:cs typeface="+mn-cs"/>
              </a:rPr>
              <a:t>We can set up factory tours to help bring light to today’s manufactured housing and hopefully change the stigma that many think of with manufactured housing. </a:t>
            </a:r>
          </a:p>
          <a:p>
            <a:pPr lvl="1"/>
            <a:r>
              <a:rPr lang="en-US" sz="1200" kern="1200" dirty="0">
                <a:solidFill>
                  <a:schemeClr val="tx1"/>
                </a:solidFill>
                <a:effectLst/>
                <a:latin typeface="+mn-lt"/>
                <a:ea typeface="+mn-ea"/>
                <a:cs typeface="+mn-cs"/>
              </a:rPr>
              <a:t>Community Stakeholders</a:t>
            </a:r>
          </a:p>
          <a:p>
            <a:pPr lvl="2"/>
            <a:r>
              <a:rPr lang="en-US" sz="1200" kern="1200" dirty="0">
                <a:solidFill>
                  <a:schemeClr val="tx1"/>
                </a:solidFill>
                <a:effectLst/>
                <a:latin typeface="+mn-lt"/>
                <a:ea typeface="+mn-ea"/>
                <a:cs typeface="+mn-cs"/>
              </a:rPr>
              <a:t>To avoid NIMBY-ism, we as an organization, want to have conversations and community meetings with those in the neighborhood, explain that the vacant lots will be developed, and provide photos of the planned homes for the area. We want to be friendly neighbors and bring a positive change to the area.  </a:t>
            </a:r>
          </a:p>
          <a:p>
            <a:pPr lvl="1"/>
            <a:r>
              <a:rPr lang="en-US" sz="1200" kern="1200" dirty="0">
                <a:solidFill>
                  <a:schemeClr val="tx1"/>
                </a:solidFill>
                <a:effectLst/>
                <a:latin typeface="+mn-lt"/>
                <a:ea typeface="+mn-ea"/>
                <a:cs typeface="+mn-cs"/>
              </a:rPr>
              <a:t>Manufacturers and Retailers</a:t>
            </a:r>
          </a:p>
          <a:p>
            <a:pPr lvl="2"/>
            <a:r>
              <a:rPr lang="en-US" sz="1200" kern="1200" dirty="0">
                <a:solidFill>
                  <a:schemeClr val="tx1"/>
                </a:solidFill>
                <a:effectLst/>
                <a:latin typeface="+mn-lt"/>
                <a:ea typeface="+mn-ea"/>
                <a:cs typeface="+mn-cs"/>
              </a:rPr>
              <a:t>Develop good working relationships with the manufacturers or retailers from which homes are being purchased. Everyone involved in the project should know the end goal to be successful. Retailers have the expertise in working in their service area and know what requirements need to be followed to place a home. Retailers and manufacturers can guide organizations in selecting homes, options and layouts to assist in the placement of the home on-site. Manufacturers do not build the same type of home, so understanding “who builds what” is crucial as you choose a product type. </a:t>
            </a:r>
          </a:p>
          <a:p>
            <a:pPr lvl="1"/>
            <a:r>
              <a:rPr lang="en-US" sz="1200" kern="1200" dirty="0">
                <a:solidFill>
                  <a:schemeClr val="tx1"/>
                </a:solidFill>
                <a:effectLst/>
                <a:latin typeface="+mn-lt"/>
                <a:ea typeface="+mn-ea"/>
                <a:cs typeface="+mn-cs"/>
              </a:rPr>
              <a:t>Lenders </a:t>
            </a:r>
          </a:p>
          <a:p>
            <a:pPr lvl="2"/>
            <a:r>
              <a:rPr lang="en-US" sz="1200" kern="1200" dirty="0">
                <a:solidFill>
                  <a:schemeClr val="tx1"/>
                </a:solidFill>
                <a:effectLst/>
                <a:latin typeface="+mn-lt"/>
                <a:ea typeface="+mn-ea"/>
                <a:cs typeface="+mn-cs"/>
              </a:rPr>
              <a:t>Knowing who can finance manufactured housing is essential to a successful project. Projects will need lenders for construction financing and homebuyer financing specific to manufactured housing. Next Step has a listing of MH lenders on its website. State housing finance agencies are also good resources. </a:t>
            </a:r>
          </a:p>
          <a:p>
            <a:pPr lvl="1"/>
            <a:r>
              <a:rPr lang="en-US" sz="1200" kern="1200" dirty="0">
                <a:solidFill>
                  <a:schemeClr val="tx1"/>
                </a:solidFill>
                <a:effectLst/>
                <a:latin typeface="+mn-lt"/>
                <a:ea typeface="+mn-ea"/>
                <a:cs typeface="+mn-cs"/>
              </a:rPr>
              <a:t>Successful MH Developer Orgs </a:t>
            </a:r>
          </a:p>
          <a:p>
            <a:pPr lvl="2"/>
            <a:r>
              <a:rPr lang="en-US" sz="1200" kern="1200" dirty="0">
                <a:solidFill>
                  <a:schemeClr val="tx1"/>
                </a:solidFill>
                <a:effectLst/>
                <a:latin typeface="+mn-lt"/>
                <a:ea typeface="+mn-ea"/>
                <a:cs typeface="+mn-cs"/>
              </a:rPr>
              <a:t>  Several nonprofit developers have been successful in the manufactured housing space. NeighborWorks America is an excellent resource to determine who is developing using this type of housing to make those connections. Best practices and lessons learned will be helpful as an organization begins its project.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18</a:t>
            </a:fld>
            <a:endParaRPr lang="en-US"/>
          </a:p>
        </p:txBody>
      </p:sp>
    </p:spTree>
    <p:extLst>
      <p:ext uri="{BB962C8B-B14F-4D97-AF65-F5344CB8AC3E}">
        <p14:creationId xmlns:p14="http://schemas.microsoft.com/office/powerpoint/2010/main" val="2749878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Step hosted a Manufactured Zoning Roundtable in July of 2022. The panel consisted of advocates/professionals/ policymakers. </a:t>
            </a:r>
            <a:r>
              <a:rPr lang="en-US" sz="1200" b="1" kern="1200" dirty="0">
                <a:solidFill>
                  <a:schemeClr val="tx1"/>
                </a:solidFill>
                <a:effectLst/>
                <a:latin typeface="+mn-lt"/>
                <a:ea typeface="+mn-ea"/>
                <a:cs typeface="+mn-cs"/>
              </a:rPr>
              <a:t>YouTube Video – Webinar on Zoning Roundtable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www.youtube.com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watch?v</a:t>
            </a:r>
            <a:r>
              <a:rPr lang="en-US" sz="1200" kern="1200" dirty="0">
                <a:solidFill>
                  <a:schemeClr val="tx1"/>
                </a:solidFill>
                <a:effectLst/>
                <a:latin typeface="+mn-lt"/>
                <a:ea typeface="+mn-ea"/>
                <a:cs typeface="+mn-cs"/>
              </a:rPr>
              <a:t>=U554NM_qCGY</a:t>
            </a:r>
          </a:p>
          <a:p>
            <a:r>
              <a:rPr lang="en-US" sz="1200" kern="1200" dirty="0">
                <a:solidFill>
                  <a:schemeClr val="tx1"/>
                </a:solidFill>
                <a:effectLst/>
                <a:latin typeface="+mn-lt"/>
                <a:ea typeface="+mn-ea"/>
                <a:cs typeface="+mn-cs"/>
              </a:rPr>
              <a:t> Kelly, I am not sure what this webinar was so if you </a:t>
            </a:r>
            <a:r>
              <a:rPr lang="en-US" sz="1200" kern="1200" dirty="0" err="1">
                <a:solidFill>
                  <a:schemeClr val="tx1"/>
                </a:solidFill>
                <a:effectLst/>
                <a:latin typeface="+mn-lt"/>
                <a:ea typeface="+mn-ea"/>
                <a:cs typeface="+mn-cs"/>
              </a:rPr>
              <a:t>oculd</a:t>
            </a:r>
            <a:r>
              <a:rPr lang="en-US" sz="1200" kern="1200" dirty="0">
                <a:solidFill>
                  <a:schemeClr val="tx1"/>
                </a:solidFill>
                <a:effectLst/>
                <a:latin typeface="+mn-lt"/>
                <a:ea typeface="+mn-ea"/>
                <a:cs typeface="+mn-cs"/>
              </a:rPr>
              <a:t> add a couple of sentences with a </a:t>
            </a:r>
            <a:r>
              <a:rPr lang="en-US" sz="1200" kern="1200" dirty="0" err="1">
                <a:solidFill>
                  <a:schemeClr val="tx1"/>
                </a:solidFill>
                <a:effectLst/>
                <a:latin typeface="+mn-lt"/>
                <a:ea typeface="+mn-ea"/>
                <a:cs typeface="+mn-cs"/>
              </a:rPr>
              <a:t>desription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I’ve added a statement but the link to the </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 channel would be good. </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19</a:t>
            </a:fld>
            <a:endParaRPr lang="en-US"/>
          </a:p>
        </p:txBody>
      </p:sp>
    </p:spTree>
    <p:extLst>
      <p:ext uri="{BB962C8B-B14F-4D97-AF65-F5344CB8AC3E}">
        <p14:creationId xmlns:p14="http://schemas.microsoft.com/office/powerpoint/2010/main" val="278319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some keywords and concepts here as a glossary.</a:t>
            </a:r>
          </a:p>
          <a:p>
            <a:pPr lvl="0"/>
            <a:r>
              <a:rPr lang="en-US" sz="1200" b="1" kern="1200" dirty="0">
                <a:solidFill>
                  <a:schemeClr val="tx1"/>
                </a:solidFill>
                <a:effectLst/>
                <a:latin typeface="+mn-lt"/>
                <a:ea typeface="+mn-ea"/>
                <a:cs typeface="+mn-cs"/>
              </a:rPr>
              <a:t>Chattel Loan:</a:t>
            </a:r>
            <a:r>
              <a:rPr lang="en-US" sz="1200" kern="1200" dirty="0">
                <a:solidFill>
                  <a:schemeClr val="tx1"/>
                </a:solidFill>
                <a:effectLst/>
                <a:latin typeface="+mn-lt"/>
                <a:ea typeface="+mn-ea"/>
                <a:cs typeface="+mn-cs"/>
              </a:rPr>
              <a:t> Type of financing for manufactured homes; also known as “home-only” or “personal property” financing. </a:t>
            </a:r>
          </a:p>
          <a:p>
            <a:pPr lvl="0"/>
            <a:r>
              <a:rPr lang="en-US" sz="1200" b="1" kern="1200" dirty="0" err="1">
                <a:solidFill>
                  <a:schemeClr val="tx1"/>
                </a:solidFill>
                <a:effectLst/>
                <a:latin typeface="+mn-lt"/>
                <a:ea typeface="+mn-ea"/>
                <a:cs typeface="+mn-cs"/>
              </a:rPr>
              <a:t>CHOICEHome</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Loan product developed by Freddie Mac for manufactured homes. </a:t>
            </a:r>
          </a:p>
          <a:p>
            <a:pPr lvl="0"/>
            <a:r>
              <a:rPr lang="en-US" sz="1200" b="1" kern="1200" dirty="0">
                <a:solidFill>
                  <a:schemeClr val="tx1"/>
                </a:solidFill>
                <a:effectLst/>
                <a:latin typeface="+mn-lt"/>
                <a:ea typeface="+mn-ea"/>
                <a:cs typeface="+mn-cs"/>
              </a:rPr>
              <a:t>Factory-Built Housing/Homes: </a:t>
            </a:r>
            <a:r>
              <a:rPr lang="en-US" sz="1200" kern="1200" dirty="0">
                <a:solidFill>
                  <a:schemeClr val="tx1"/>
                </a:solidFill>
                <a:effectLst/>
                <a:latin typeface="+mn-lt"/>
                <a:ea typeface="+mn-ea"/>
                <a:cs typeface="+mn-cs"/>
              </a:rPr>
              <a:t>General term of reference when communicating about home construction in a manufacturing environment; non-specific to manufactured, modular or other home types. </a:t>
            </a:r>
          </a:p>
          <a:p>
            <a:pPr lvl="0"/>
            <a:r>
              <a:rPr lang="en-US" sz="1200" b="1" kern="1200" dirty="0">
                <a:solidFill>
                  <a:schemeClr val="tx1"/>
                </a:solidFill>
                <a:effectLst/>
                <a:latin typeface="+mn-lt"/>
                <a:ea typeface="+mn-ea"/>
                <a:cs typeface="+mn-cs"/>
              </a:rPr>
              <a:t>Manufactured Homes: </a:t>
            </a:r>
            <a:r>
              <a:rPr lang="en-US" sz="1200" kern="1200" dirty="0">
                <a:solidFill>
                  <a:schemeClr val="tx1"/>
                </a:solidFill>
                <a:effectLst/>
                <a:latin typeface="+mn-lt"/>
                <a:ea typeface="+mn-ea"/>
                <a:cs typeface="+mn-cs"/>
              </a:rPr>
              <a:t>Homes constructed in a factory and built to the national HUD code.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20</a:t>
            </a:fld>
            <a:endParaRPr lang="en-US"/>
          </a:p>
        </p:txBody>
      </p:sp>
    </p:spTree>
    <p:extLst>
      <p:ext uri="{BB962C8B-B14F-4D97-AF65-F5344CB8AC3E}">
        <p14:creationId xmlns:p14="http://schemas.microsoft.com/office/powerpoint/2010/main" val="447494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Welcome to our webinar about manufactured housing!  Factory-built homes, also called manufactured homes, are modern and energy efficient, and can be built with custom home features like tray ceilings, high-end kitchens, walk-in closets, and well-appointed bathrooms. Covered porches, higher roof incline, decks and garages can also be included based at the buyer’s requests or needs. These homes are constructed indoors in controlled conditions, with state-of-the-art assembly-line techniques and licensed building trades experts. Workers use the same or superior materials to build manufactured homes as they do for site-built homes, but manufactured homes are less expensive to build and purchase due to construction efficiencies. </a:t>
            </a:r>
          </a:p>
          <a:p>
            <a:endParaRPr lang="en-US" dirty="0"/>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3</a:t>
            </a:fld>
            <a:endParaRPr lang="en-US"/>
          </a:p>
        </p:txBody>
      </p:sp>
    </p:spTree>
    <p:extLst>
      <p:ext uri="{BB962C8B-B14F-4D97-AF65-F5344CB8AC3E}">
        <p14:creationId xmlns:p14="http://schemas.microsoft.com/office/powerpoint/2010/main" val="1211891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Manufactured Housing Community:</a:t>
            </a:r>
            <a:r>
              <a:rPr lang="en-US" sz="1200" kern="1200" dirty="0">
                <a:solidFill>
                  <a:schemeClr val="tx1"/>
                </a:solidFill>
                <a:effectLst/>
                <a:latin typeface="+mn-lt"/>
                <a:ea typeface="+mn-ea"/>
                <a:cs typeface="+mn-cs"/>
              </a:rPr>
              <a:t> A collection of factory-built homes that form a cohesive community structure; it can be owned by a private entity or as a cooperative. </a:t>
            </a:r>
          </a:p>
          <a:p>
            <a:pPr lvl="0"/>
            <a:r>
              <a:rPr lang="en-US" sz="1200" b="1" kern="1200" dirty="0">
                <a:solidFill>
                  <a:schemeClr val="tx1"/>
                </a:solidFill>
                <a:effectLst/>
                <a:latin typeface="+mn-lt"/>
                <a:ea typeface="+mn-ea"/>
                <a:cs typeface="+mn-cs"/>
              </a:rPr>
              <a:t>Manufactured Housing Retailer: </a:t>
            </a:r>
            <a:r>
              <a:rPr lang="en-US" sz="1200" kern="1200" dirty="0">
                <a:solidFill>
                  <a:schemeClr val="tx1"/>
                </a:solidFill>
                <a:effectLst/>
                <a:latin typeface="+mn-lt"/>
                <a:ea typeface="+mn-ea"/>
                <a:cs typeface="+mn-cs"/>
              </a:rPr>
              <a:t>Locations facilitating the tour and sale of new manufactured homes. </a:t>
            </a:r>
          </a:p>
          <a:p>
            <a:pPr lvl="0"/>
            <a:r>
              <a:rPr lang="en-US" sz="1200" b="1" kern="1200" dirty="0">
                <a:solidFill>
                  <a:schemeClr val="tx1"/>
                </a:solidFill>
                <a:effectLst/>
                <a:latin typeface="+mn-lt"/>
                <a:ea typeface="+mn-ea"/>
                <a:cs typeface="+mn-cs"/>
              </a:rPr>
              <a:t>Mobile Homes: </a:t>
            </a:r>
            <a:r>
              <a:rPr lang="en-US" sz="1200" kern="1200" dirty="0">
                <a:solidFill>
                  <a:schemeClr val="tx1"/>
                </a:solidFill>
                <a:effectLst/>
                <a:latin typeface="+mn-lt"/>
                <a:ea typeface="+mn-ea"/>
                <a:cs typeface="+mn-cs"/>
              </a:rPr>
              <a:t>A factory-built home constructed before 1976; used to refer to older, energy-efficient units that need to be replaced. </a:t>
            </a:r>
          </a:p>
          <a:p>
            <a:pPr lvl="0"/>
            <a:r>
              <a:rPr lang="en-US" sz="1200" b="1" kern="1200" dirty="0">
                <a:solidFill>
                  <a:schemeClr val="tx1"/>
                </a:solidFill>
                <a:effectLst/>
                <a:latin typeface="+mn-lt"/>
                <a:ea typeface="+mn-ea"/>
                <a:cs typeface="+mn-cs"/>
              </a:rPr>
              <a:t>Modular Homes: </a:t>
            </a:r>
            <a:r>
              <a:rPr lang="en-US" sz="1200" kern="1200" dirty="0">
                <a:solidFill>
                  <a:schemeClr val="tx1"/>
                </a:solidFill>
                <a:effectLst/>
                <a:latin typeface="+mn-lt"/>
                <a:ea typeface="+mn-ea"/>
                <a:cs typeface="+mn-cs"/>
              </a:rPr>
              <a:t>Homes constructed in a factory and built to a state or local building code.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21</a:t>
            </a:fld>
            <a:endParaRPr lang="en-US"/>
          </a:p>
        </p:txBody>
      </p:sp>
    </p:spTree>
    <p:extLst>
      <p:ext uri="{BB962C8B-B14F-4D97-AF65-F5344CB8AC3E}">
        <p14:creationId xmlns:p14="http://schemas.microsoft.com/office/powerpoint/2010/main" val="1757500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err="1">
                <a:solidFill>
                  <a:schemeClr val="tx1"/>
                </a:solidFill>
                <a:effectLst/>
                <a:latin typeface="+mn-lt"/>
                <a:ea typeface="+mn-ea"/>
                <a:cs typeface="+mn-cs"/>
              </a:rPr>
              <a:t>MHAdvantage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Loan product developed by Fannie Mae for manufactured homes. </a:t>
            </a:r>
          </a:p>
          <a:p>
            <a:pPr lvl="0"/>
            <a:r>
              <a:rPr lang="en-US" sz="1200" b="1" kern="1200" dirty="0">
                <a:solidFill>
                  <a:schemeClr val="tx1"/>
                </a:solidFill>
                <a:effectLst/>
                <a:latin typeface="+mn-lt"/>
                <a:ea typeface="+mn-ea"/>
                <a:cs typeface="+mn-cs"/>
              </a:rPr>
              <a:t>Mortgage Financing:  </a:t>
            </a:r>
            <a:r>
              <a:rPr lang="en-US" sz="1200" kern="1200" dirty="0">
                <a:solidFill>
                  <a:schemeClr val="tx1"/>
                </a:solidFill>
                <a:effectLst/>
                <a:latin typeface="+mn-lt"/>
                <a:ea typeface="+mn-ea"/>
                <a:cs typeface="+mn-cs"/>
              </a:rPr>
              <a:t>A type of financing where a home structure and land are jointly financed; also known as “land-home” or “real-property” financing. </a:t>
            </a:r>
          </a:p>
          <a:p>
            <a:pPr lvl="0"/>
            <a:r>
              <a:rPr lang="en-US" sz="1200" b="1" kern="1200" dirty="0">
                <a:solidFill>
                  <a:schemeClr val="tx1"/>
                </a:solidFill>
                <a:effectLst/>
                <a:latin typeface="+mn-lt"/>
                <a:ea typeface="+mn-ea"/>
                <a:cs typeface="+mn-cs"/>
              </a:rPr>
              <a:t>Resident-Owned Community: </a:t>
            </a:r>
            <a:r>
              <a:rPr lang="en-US" sz="1200" kern="1200" dirty="0">
                <a:solidFill>
                  <a:schemeClr val="tx1"/>
                </a:solidFill>
                <a:effectLst/>
                <a:latin typeface="+mn-lt"/>
                <a:ea typeface="+mn-ea"/>
                <a:cs typeface="+mn-cs"/>
              </a:rPr>
              <a:t>A manufactured housing community structured as a cooperative. </a:t>
            </a:r>
          </a:p>
          <a:p>
            <a:pPr lvl="0"/>
            <a:r>
              <a:rPr lang="en-US" sz="1200" b="1" kern="1200" dirty="0">
                <a:solidFill>
                  <a:schemeClr val="tx1"/>
                </a:solidFill>
                <a:effectLst/>
                <a:latin typeface="+mn-lt"/>
                <a:ea typeface="+mn-ea"/>
                <a:cs typeface="+mn-cs"/>
              </a:rPr>
              <a:t>Site-Built Housing: </a:t>
            </a:r>
            <a:r>
              <a:rPr lang="en-US" sz="1200" kern="1200" dirty="0">
                <a:solidFill>
                  <a:schemeClr val="tx1"/>
                </a:solidFill>
                <a:effectLst/>
                <a:latin typeface="+mn-lt"/>
                <a:ea typeface="+mn-ea"/>
                <a:cs typeface="+mn-cs"/>
              </a:rPr>
              <a:t>A general term used for housing constructed outdoors on a designated plot of land; it can be single- or multi-family.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22</a:t>
            </a:fld>
            <a:endParaRPr lang="en-US"/>
          </a:p>
        </p:txBody>
      </p:sp>
    </p:spTree>
    <p:extLst>
      <p:ext uri="{BB962C8B-B14F-4D97-AF65-F5344CB8AC3E}">
        <p14:creationId xmlns:p14="http://schemas.microsoft.com/office/powerpoint/2010/main" val="1259638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this slide, we provide information on where you can find additional data and statistics about Manufactured Housing:</a:t>
            </a:r>
          </a:p>
          <a:p>
            <a:pPr lvl="0"/>
            <a:r>
              <a:rPr lang="en-US" sz="1200" u="sng" kern="1200" dirty="0">
                <a:solidFill>
                  <a:schemeClr val="tx1"/>
                </a:solidFill>
                <a:effectLst/>
                <a:latin typeface="+mn-lt"/>
                <a:ea typeface="+mn-ea"/>
                <a:cs typeface="+mn-cs"/>
                <a:hlinkClick r:id="rId3"/>
              </a:rPr>
              <a:t>The U.S. Census Bureau</a:t>
            </a:r>
            <a:r>
              <a:rPr lang="en-US" sz="1200" kern="1200" dirty="0">
                <a:solidFill>
                  <a:schemeClr val="tx1"/>
                </a:solidFill>
                <a:effectLst/>
                <a:latin typeface="+mn-lt"/>
                <a:ea typeface="+mn-ea"/>
                <a:cs typeface="+mn-cs"/>
              </a:rPr>
              <a:t> and</a:t>
            </a:r>
          </a:p>
          <a:p>
            <a:pPr lvl="0"/>
            <a:r>
              <a:rPr lang="en-US" sz="1200" u="sng" kern="1200" dirty="0">
                <a:solidFill>
                  <a:schemeClr val="tx1"/>
                </a:solidFill>
                <a:effectLst/>
                <a:latin typeface="+mn-lt"/>
                <a:ea typeface="+mn-ea"/>
                <a:cs typeface="+mn-cs"/>
                <a:hlinkClick r:id="rId4"/>
              </a:rPr>
              <a:t>The Manufactured Housing Institute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23</a:t>
            </a:fld>
            <a:endParaRPr lang="en-US"/>
          </a:p>
        </p:txBody>
      </p:sp>
    </p:spTree>
    <p:extLst>
      <p:ext uri="{BB962C8B-B14F-4D97-AF65-F5344CB8AC3E}">
        <p14:creationId xmlns:p14="http://schemas.microsoft.com/office/powerpoint/2010/main" val="2614719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these organizations can provide you with research and White Papers about </a:t>
            </a:r>
            <a:r>
              <a:rPr lang="en-US" sz="1200" u="sng" kern="1200" dirty="0">
                <a:solidFill>
                  <a:schemeClr val="tx1"/>
                </a:solidFill>
                <a:effectLst/>
                <a:latin typeface="+mn-lt"/>
                <a:ea typeface="+mn-ea"/>
                <a:cs typeface="+mn-cs"/>
              </a:rPr>
              <a:t>MH</a:t>
            </a:r>
            <a:r>
              <a:rPr lang="en-US" sz="1200" kern="1200" dirty="0">
                <a:solidFill>
                  <a:schemeClr val="tx1"/>
                </a:solidFill>
                <a:effectLst/>
                <a:latin typeface="+mn-lt"/>
                <a:ea typeface="+mn-ea"/>
                <a:cs typeface="+mn-cs"/>
              </a:rPr>
              <a:t> :</a:t>
            </a:r>
          </a:p>
          <a:p>
            <a:pPr lvl="0"/>
            <a:r>
              <a:rPr lang="en-US" sz="1200" u="sng" kern="1200" dirty="0">
                <a:solidFill>
                  <a:schemeClr val="tx1"/>
                </a:solidFill>
                <a:effectLst/>
                <a:latin typeface="+mn-lt"/>
                <a:ea typeface="+mn-ea"/>
                <a:cs typeface="+mn-cs"/>
                <a:hlinkClick r:id="rId3"/>
              </a:rPr>
              <a:t>Next Step / Clayton</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4"/>
              </a:rPr>
              <a:t>Fannie Mae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5"/>
              </a:rPr>
              <a:t>Freddie Mac</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6"/>
              </a:rPr>
              <a:t>HUD’s Office of Policy and Research</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7"/>
              </a:rPr>
              <a:t>Urban Institute</a:t>
            </a:r>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hlinkClick r:id="rId8" tooltip="https://sf.freddiemac.com/working-with-us/affordable-lending/duty-to-serve/manufactured-housing/manufactured-housing-opportunities-for-growth"/>
              </a:rPr>
              <a:t>Manufactured Housing Opportunities for Growth</a:t>
            </a:r>
            <a:r>
              <a:rPr lang="en-US" sz="1200" kern="1200" dirty="0">
                <a:solidFill>
                  <a:schemeClr val="tx1"/>
                </a:solidFill>
                <a:effectLst/>
                <a:latin typeface="+mn-lt"/>
                <a:ea typeface="+mn-ea"/>
                <a:cs typeface="+mn-cs"/>
              </a:rPr>
              <a:t> (Freddie Mac) – an online toolkit put together by Freddie Mac that covers new research they've conducted, with zoning being a vital part of that research. </a:t>
            </a:r>
          </a:p>
          <a:p>
            <a:pPr lvl="0"/>
            <a:r>
              <a:rPr lang="en-US" sz="1200" u="sng" kern="1200" dirty="0">
                <a:solidFill>
                  <a:schemeClr val="tx1"/>
                </a:solidFill>
                <a:effectLst/>
                <a:latin typeface="+mn-lt"/>
                <a:ea typeface="+mn-ea"/>
                <a:cs typeface="+mn-cs"/>
                <a:hlinkClick r:id="rId9" tooltip="https://nextstepus.org/mh-zoning-scan-and-literature-review_dec-2021/"/>
              </a:rPr>
              <a:t>Manufactured Housing and Zoning: Old-School Ordinances or Progressive Policies?</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(Next Step) – Sarah </a:t>
            </a:r>
            <a:r>
              <a:rPr lang="en-US" sz="1200" kern="1200" dirty="0" err="1">
                <a:solidFill>
                  <a:schemeClr val="tx1"/>
                </a:solidFill>
                <a:effectLst/>
                <a:latin typeface="+mn-lt"/>
                <a:ea typeface="+mn-ea"/>
                <a:cs typeface="+mn-cs"/>
              </a:rPr>
              <a:t>Gerecke</a:t>
            </a:r>
            <a:r>
              <a:rPr lang="en-US" sz="1200" kern="1200" dirty="0">
                <a:solidFill>
                  <a:schemeClr val="tx1"/>
                </a:solidFill>
                <a:effectLst/>
                <a:latin typeface="+mn-lt"/>
                <a:ea typeface="+mn-ea"/>
                <a:cs typeface="+mn-cs"/>
              </a:rPr>
              <a:t> conducted this analysis and literature review on current manufactured housing zoning and land-use policies. </a:t>
            </a:r>
          </a:p>
          <a:p>
            <a:pPr lvl="0"/>
            <a:r>
              <a:rPr lang="en-US" sz="1200" u="sng" kern="1200" dirty="0">
                <a:solidFill>
                  <a:schemeClr val="tx1"/>
                </a:solidFill>
                <a:effectLst/>
                <a:latin typeface="+mn-lt"/>
                <a:ea typeface="+mn-ea"/>
                <a:cs typeface="+mn-cs"/>
                <a:hlinkClick r:id="rId10" tooltip="https://www.urban.org/research/publication/role-manufactured-housing-increasing-supply-affordable-housing"/>
              </a:rPr>
              <a:t>The Role of Manufactured Housing in Increasing the Supply of Affordable Housing</a:t>
            </a:r>
            <a:r>
              <a:rPr lang="en-US" sz="1200" kern="1200" dirty="0">
                <a:solidFill>
                  <a:schemeClr val="tx1"/>
                </a:solidFill>
                <a:effectLst/>
                <a:latin typeface="+mn-lt"/>
                <a:ea typeface="+mn-ea"/>
                <a:cs typeface="+mn-cs"/>
              </a:rPr>
              <a:t>(Urban Institute) – Urban dives into how manufactured housing can address affordable housing supply; zoning is a crucial topic. </a:t>
            </a:r>
          </a:p>
          <a:p>
            <a:r>
              <a:rPr lang="en-US" sz="1200" kern="1200" dirty="0">
                <a:solidFill>
                  <a:schemeClr val="tx1"/>
                </a:solidFill>
                <a:effectLst/>
                <a:latin typeface="+mn-lt"/>
                <a:ea typeface="+mn-ea"/>
                <a:cs typeface="+mn-cs"/>
              </a:rPr>
              <a:t> Grant, can you provide links to these documents if they make sense for community and local planning boards?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24</a:t>
            </a:fld>
            <a:endParaRPr lang="en-US"/>
          </a:p>
        </p:txBody>
      </p:sp>
    </p:spTree>
    <p:extLst>
      <p:ext uri="{BB962C8B-B14F-4D97-AF65-F5344CB8AC3E}">
        <p14:creationId xmlns:p14="http://schemas.microsoft.com/office/powerpoint/2010/main" val="4151349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Manufactured homes can be built/purchased with the Energy-Star rating for the whole home, not just the appliances.  They have the potential, if well-maintained, to appreciate at a similar rate to site-built in the same housing market.  Manufactured homes are an affordable option for buyers in an unstable housing market.  HUD regulates the design, construction, quality, transportability, durability, fire resistance, and energy efficiency of the homes and monitors compliance with the federal building code.  The graph shows a home price index where 1995 = 100, which measures appreciation from 1995 prices. </a:t>
            </a:r>
          </a:p>
          <a:p>
            <a:endParaRPr lang="en-US" sz="1200" dirty="0"/>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4</a:t>
            </a:fld>
            <a:endParaRPr lang="en-US"/>
          </a:p>
        </p:txBody>
      </p:sp>
    </p:spTree>
    <p:extLst>
      <p:ext uri="{BB962C8B-B14F-4D97-AF65-F5344CB8AC3E}">
        <p14:creationId xmlns:p14="http://schemas.microsoft.com/office/powerpoint/2010/main" val="123564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Today’s manufactured homes can be built to resemble site-built homes so that they can fit anywhere. Traditionally, manufactured homes mainly appeared in rural areas, but they can also be placed in suburban areas, subdivisions, urban neighborhoods or urban infill.</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5</a:t>
            </a:fld>
            <a:endParaRPr lang="en-US"/>
          </a:p>
        </p:txBody>
      </p:sp>
    </p:spTree>
    <p:extLst>
      <p:ext uri="{BB962C8B-B14F-4D97-AF65-F5344CB8AC3E}">
        <p14:creationId xmlns:p14="http://schemas.microsoft.com/office/powerpoint/2010/main" val="341219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earlier, manufactured homes can be built with today’s popular exterior and interior features. When used as infill homes, they can be built in the style of other homes in the neighborhood to fit in with the area.  Having empty lots can lead to blight, and infill homes improve the area tax base. There is a shortage of modestly priced housing, so manufactured homes can meet this need. Manufactured homes often cost more than 20% </a:t>
            </a:r>
            <a:r>
              <a:rPr lang="en-US" sz="1200" i="0" kern="1200" dirty="0">
                <a:solidFill>
                  <a:schemeClr val="tx1"/>
                </a:solidFill>
                <a:effectLst/>
                <a:latin typeface="+mn-lt"/>
                <a:ea typeface="+mn-ea"/>
                <a:cs typeface="+mn-cs"/>
              </a:rPr>
              <a:t>less</a:t>
            </a:r>
            <a:r>
              <a:rPr lang="en-US" sz="1200" kern="1200" dirty="0">
                <a:solidFill>
                  <a:schemeClr val="tx1"/>
                </a:solidFill>
                <a:effectLst/>
                <a:latin typeface="+mn-lt"/>
                <a:ea typeface="+mn-ea"/>
                <a:cs typeface="+mn-cs"/>
              </a:rPr>
              <a:t> per square foot than site-built homes, despite comparable interiors.</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6</a:t>
            </a:fld>
            <a:endParaRPr lang="en-US"/>
          </a:p>
        </p:txBody>
      </p:sp>
    </p:spTree>
    <p:extLst>
      <p:ext uri="{BB962C8B-B14F-4D97-AF65-F5344CB8AC3E}">
        <p14:creationId xmlns:p14="http://schemas.microsoft.com/office/powerpoint/2010/main" val="124197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Construction costs are rising, so it is essential to use knowledgeable manufactured housing community planners and engineers as you plan.  Manufactured homes often cost more than 20% less per square foot than site-built homes, despite comparable interiors.</a:t>
            </a: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7</a:t>
            </a:fld>
            <a:endParaRPr lang="en-US"/>
          </a:p>
        </p:txBody>
      </p:sp>
    </p:spTree>
    <p:extLst>
      <p:ext uri="{BB962C8B-B14F-4D97-AF65-F5344CB8AC3E}">
        <p14:creationId xmlns:p14="http://schemas.microsoft.com/office/powerpoint/2010/main" val="76298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latin typeface="+mn-lt"/>
                <a:ea typeface="+mn-ea"/>
                <a:cs typeface="+mn-cs"/>
              </a:rPr>
              <a:t>Retailer or Manufacturer</a:t>
            </a:r>
          </a:p>
          <a:p>
            <a:pPr lvl="2"/>
            <a:r>
              <a:rPr lang="en-US" sz="1200" kern="1200" dirty="0">
                <a:solidFill>
                  <a:schemeClr val="tx1"/>
                </a:solidFill>
                <a:effectLst/>
                <a:latin typeface="+mn-lt"/>
                <a:ea typeface="+mn-ea"/>
                <a:cs typeface="+mn-cs"/>
              </a:rPr>
              <a:t>Retailers will provide a turnkey home placement package that includes overseeing the ordering of the home, transportation to the site, installation, the contractors, and completion of the home. </a:t>
            </a:r>
          </a:p>
          <a:p>
            <a:pPr lvl="2"/>
            <a:r>
              <a:rPr lang="en-US" sz="1200" kern="1200" dirty="0">
                <a:solidFill>
                  <a:schemeClr val="tx1"/>
                </a:solidFill>
                <a:effectLst/>
                <a:latin typeface="+mn-lt"/>
                <a:ea typeface="+mn-ea"/>
                <a:cs typeface="+mn-cs"/>
              </a:rPr>
              <a:t>Developers who can oversee the entire project, act as the general contractor, and are licensed to purchase manufactured homes from a manufacturer can buy directly from a manufacturing facility and oversee the project and contractors to get that home completed.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Home Placement Options</a:t>
            </a:r>
          </a:p>
          <a:p>
            <a:pPr lvl="2"/>
            <a:r>
              <a:rPr lang="en-US" sz="1200" kern="1200" dirty="0">
                <a:solidFill>
                  <a:schemeClr val="tx1"/>
                </a:solidFill>
                <a:effectLst/>
                <a:latin typeface="+mn-lt"/>
                <a:ea typeface="+mn-ea"/>
                <a:cs typeface="+mn-cs"/>
              </a:rPr>
              <a:t>Manufactured homes can be a solution for quality homes in various settings. Manufactured homes can be used in urban infill lots within city and suburban areas where a subdivision may be developed using manufactured homes. Manufactured homes can also be placed in land-lease communities or manufactured home communities. The resident either owns or rents the home and leases the lot that the home is sitting on. Cooperatives are another option; residents own the community as a whole, and residents own their homes individually.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Product Considerations </a:t>
            </a:r>
          </a:p>
          <a:p>
            <a:pPr lvl="2"/>
            <a:r>
              <a:rPr lang="en-US" sz="1200" kern="1200" dirty="0">
                <a:solidFill>
                  <a:schemeClr val="tx1"/>
                </a:solidFill>
                <a:effectLst/>
                <a:latin typeface="+mn-lt"/>
                <a:ea typeface="+mn-ea"/>
                <a:cs typeface="+mn-cs"/>
              </a:rPr>
              <a:t>When considering factory-built housing, the construction method, manufactured or modular, is essential to the project and is different. Manufactured and modular homes are factory-built housing but constructed to different building codes. Manufactured homes are built to the HUD code, whereas modular homes are built to the local state code. Both are built in factories and often in the same factories, using the same materials, just built to a different construction code. A manufactured home has a steel chassis that is part of the home's structural integrity..</a:t>
            </a:r>
          </a:p>
          <a:p>
            <a:pPr lvl="2"/>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Single sections are one unit and are self-contained and can range from 500 </a:t>
            </a:r>
            <a:r>
              <a:rPr lang="en-US" sz="1200" kern="1200" dirty="0" err="1">
                <a:solidFill>
                  <a:schemeClr val="tx1"/>
                </a:solidFill>
                <a:effectLst/>
                <a:latin typeface="+mn-lt"/>
                <a:ea typeface="+mn-ea"/>
                <a:cs typeface="+mn-cs"/>
              </a:rPr>
              <a:t>sq.ft</a:t>
            </a:r>
            <a:r>
              <a:rPr lang="en-US" sz="1200" kern="1200" dirty="0">
                <a:solidFill>
                  <a:schemeClr val="tx1"/>
                </a:solidFill>
                <a:effectLst/>
                <a:latin typeface="+mn-lt"/>
                <a:ea typeface="+mn-ea"/>
                <a:cs typeface="+mn-cs"/>
              </a:rPr>
              <a:t>. to approximately 1,300 sq. ft. Multi-section homes arrive in sections and are put together on-site. These 	homes can range from 1,000 sq. ft. to as large as 2,500 sq .ft. and, in some cases, can 	be larger. </a:t>
            </a:r>
          </a:p>
          <a:p>
            <a:pPr lvl="1"/>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Class MH/</a:t>
            </a:r>
            <a:r>
              <a:rPr lang="en-US" sz="1200" kern="1200" dirty="0" err="1">
                <a:solidFill>
                  <a:schemeClr val="tx1"/>
                </a:solidFill>
                <a:effectLst/>
                <a:latin typeface="+mn-lt"/>
                <a:ea typeface="+mn-ea"/>
                <a:cs typeface="+mn-cs"/>
              </a:rPr>
              <a:t>CrossMod</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Also known as </a:t>
            </a:r>
            <a:r>
              <a:rPr lang="en-US" sz="1200" kern="1200" dirty="0" err="1">
                <a:solidFill>
                  <a:schemeClr val="tx1"/>
                </a:solidFill>
                <a:effectLst/>
                <a:latin typeface="+mn-lt"/>
                <a:ea typeface="+mn-ea"/>
                <a:cs typeface="+mn-cs"/>
              </a:rPr>
              <a:t>CrossMod</a:t>
            </a:r>
            <a:r>
              <a:rPr lang="en-US" sz="1200" kern="1200" dirty="0">
                <a:solidFill>
                  <a:schemeClr val="tx1"/>
                </a:solidFill>
                <a:effectLst/>
                <a:latin typeface="+mn-lt"/>
                <a:ea typeface="+mn-ea"/>
                <a:cs typeface="+mn-cs"/>
              </a:rPr>
              <a:t> by the industry, New Class is a manufactured home with a high roof pitch, set low to the ground with a front porch and an attached garage to achieve a look similar to site-built. These homes are meant to help support the expanding gap in affordability. They are typically labeled to meet the Freddie Mac </a:t>
            </a:r>
            <a:r>
              <a:rPr lang="en-US" sz="1200" kern="1200" dirty="0" err="1">
                <a:solidFill>
                  <a:schemeClr val="tx1"/>
                </a:solidFill>
                <a:effectLst/>
                <a:latin typeface="+mn-lt"/>
                <a:ea typeface="+mn-ea"/>
                <a:cs typeface="+mn-cs"/>
              </a:rPr>
              <a:t>CHOICEHome</a:t>
            </a:r>
            <a:r>
              <a:rPr lang="en-US" sz="1200" kern="1200" dirty="0">
                <a:solidFill>
                  <a:schemeClr val="tx1"/>
                </a:solidFill>
                <a:effectLst/>
                <a:latin typeface="+mn-lt"/>
                <a:ea typeface="+mn-ea"/>
                <a:cs typeface="+mn-cs"/>
              </a:rPr>
              <a:t> and Fannie Mae MH Advantage requirements. These homes can have conventional financing and use site-built </a:t>
            </a:r>
            <a:r>
              <a:rPr lang="en-US" sz="1200" kern="1200" dirty="0" err="1">
                <a:solidFill>
                  <a:schemeClr val="tx1"/>
                </a:solidFill>
                <a:effectLst/>
                <a:latin typeface="+mn-lt"/>
                <a:ea typeface="+mn-ea"/>
                <a:cs typeface="+mn-cs"/>
              </a:rPr>
              <a:t>comparables</a:t>
            </a:r>
            <a:r>
              <a:rPr lang="en-US" sz="1200" kern="1200" dirty="0">
                <a:solidFill>
                  <a:schemeClr val="tx1"/>
                </a:solidFill>
                <a:effectLst/>
                <a:latin typeface="+mn-lt"/>
                <a:ea typeface="+mn-ea"/>
                <a:cs typeface="+mn-cs"/>
              </a:rPr>
              <a:t> for the appraisal. </a:t>
            </a:r>
          </a:p>
          <a:p>
            <a:pPr lvl="1"/>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C8AEBD0-D3A5-7A42-B5F9-4578361D20EC}" type="slidenum">
              <a:rPr lang="en-US" smtClean="0"/>
              <a:t>8</a:t>
            </a:fld>
            <a:endParaRPr lang="en-US"/>
          </a:p>
        </p:txBody>
      </p:sp>
    </p:spTree>
    <p:extLst>
      <p:ext uri="{BB962C8B-B14F-4D97-AF65-F5344CB8AC3E}">
        <p14:creationId xmlns:p14="http://schemas.microsoft.com/office/powerpoint/2010/main" val="2360862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HUD code pre-empts local building codes but not land use and zoning. Based on the HUD code, “mobile homes” are no longer being built. Although HUD approves the home, it cannot be placed in certain locations due to zoning regulations. The National Manufactured Housing Safety and Construction Act of 1974 established the design and development of safety standards for manufactured housing. Modular and panelized housing must meet local building codes rather than the HUD code.  </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9</a:t>
            </a:fld>
            <a:endParaRPr lang="en-US"/>
          </a:p>
        </p:txBody>
      </p:sp>
    </p:spTree>
    <p:extLst>
      <p:ext uri="{BB962C8B-B14F-4D97-AF65-F5344CB8AC3E}">
        <p14:creationId xmlns:p14="http://schemas.microsoft.com/office/powerpoint/2010/main" val="3526588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Freddie Mac, the more stringent the zoning regulations in a jurisdiction, the lower the percentage of manufactured homes as a share of occupied housing units. Many zoning officials do not realize that today’s manufactured homes look similar to site-built housing. So, the stricter a state’s regulation around residential land use, the smaller the number of manufactured homes shipped to that state. The Midwest has the highest proportion of MH-friendly jurisdictions, and the Northeast has the lowest.</a:t>
            </a:r>
          </a:p>
          <a:p>
            <a:endParaRPr lang="en-US" dirty="0"/>
          </a:p>
        </p:txBody>
      </p:sp>
      <p:sp>
        <p:nvSpPr>
          <p:cNvPr id="4" name="Slide Number Placeholder 3"/>
          <p:cNvSpPr>
            <a:spLocks noGrp="1"/>
          </p:cNvSpPr>
          <p:nvPr>
            <p:ph type="sldNum" sz="quarter" idx="5"/>
          </p:nvPr>
        </p:nvSpPr>
        <p:spPr/>
        <p:txBody>
          <a:bodyPr/>
          <a:lstStyle/>
          <a:p>
            <a:fld id="{C711DDD8-BA2F-E047-8752-BC060742D02B}" type="slidenum">
              <a:rPr lang="en-US" smtClean="0"/>
              <a:t>10</a:t>
            </a:fld>
            <a:endParaRPr lang="en-US"/>
          </a:p>
        </p:txBody>
      </p:sp>
    </p:spTree>
    <p:extLst>
      <p:ext uri="{BB962C8B-B14F-4D97-AF65-F5344CB8AC3E}">
        <p14:creationId xmlns:p14="http://schemas.microsoft.com/office/powerpoint/2010/main" val="3040576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4BE8C1-D261-034B-84DD-E662C1703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12464419" cy="7018010"/>
          </a:xfrm>
          <a:prstGeom prst="rect">
            <a:avLst/>
          </a:prstGeom>
        </p:spPr>
      </p:pic>
      <p:sp>
        <p:nvSpPr>
          <p:cNvPr id="16" name="Rectangle 15">
            <a:extLst>
              <a:ext uri="{FF2B5EF4-FFF2-40B4-BE49-F238E27FC236}">
                <a16:creationId xmlns:a16="http://schemas.microsoft.com/office/drawing/2014/main" id="{0E8FB5EC-E4B2-6F41-BA6D-122A73A3CC1E}"/>
              </a:ext>
            </a:extLst>
          </p:cNvPr>
          <p:cNvSpPr/>
          <p:nvPr userDrawn="1"/>
        </p:nvSpPr>
        <p:spPr>
          <a:xfrm>
            <a:off x="777240" y="640079"/>
            <a:ext cx="4000500" cy="4475617"/>
          </a:xfrm>
          <a:prstGeom prst="rect">
            <a:avLst/>
          </a:prstGeom>
          <a:gradFill>
            <a:gsLst>
              <a:gs pos="100000">
                <a:srgbClr val="395B0C"/>
              </a:gs>
              <a:gs pos="51000">
                <a:srgbClr val="85AE2F">
                  <a:alpha val="54000"/>
                </a:srgbClr>
              </a:gs>
              <a:gs pos="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C7FF9E-C2C8-6440-9ABF-AF933931A5D8}"/>
              </a:ext>
            </a:extLst>
          </p:cNvPr>
          <p:cNvSpPr/>
          <p:nvPr userDrawn="1"/>
        </p:nvSpPr>
        <p:spPr>
          <a:xfrm>
            <a:off x="777240" y="5115696"/>
            <a:ext cx="4000500" cy="866650"/>
          </a:xfrm>
          <a:prstGeom prst="rect">
            <a:avLst/>
          </a:prstGeom>
          <a:solidFill>
            <a:srgbClr val="395B0C">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eorgia" panose="02040502050405020303" pitchFamily="18" charset="0"/>
            </a:endParaRPr>
          </a:p>
        </p:txBody>
      </p:sp>
      <p:sp>
        <p:nvSpPr>
          <p:cNvPr id="3" name="Subtitle 2">
            <a:extLst>
              <a:ext uri="{FF2B5EF4-FFF2-40B4-BE49-F238E27FC236}">
                <a16:creationId xmlns:a16="http://schemas.microsoft.com/office/drawing/2014/main" id="{9A4563CE-A639-6049-AB89-5415D6B081B2}"/>
              </a:ext>
            </a:extLst>
          </p:cNvPr>
          <p:cNvSpPr>
            <a:spLocks noGrp="1"/>
          </p:cNvSpPr>
          <p:nvPr>
            <p:ph type="subTitle" idx="1"/>
          </p:nvPr>
        </p:nvSpPr>
        <p:spPr>
          <a:xfrm>
            <a:off x="934278" y="5273704"/>
            <a:ext cx="3657600" cy="600322"/>
          </a:xfrm>
        </p:spPr>
        <p:txBody>
          <a:bodyPr/>
          <a:lstStyle>
            <a:lvl1pPr marL="0" indent="0" algn="ctr">
              <a:buNone/>
              <a:defRPr sz="2400" baseline="0">
                <a:solidFill>
                  <a:schemeClr val="bg1"/>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Title 6">
            <a:extLst>
              <a:ext uri="{FF2B5EF4-FFF2-40B4-BE49-F238E27FC236}">
                <a16:creationId xmlns:a16="http://schemas.microsoft.com/office/drawing/2014/main" id="{6A4300B6-EC4A-F64E-B86C-B9F3A0191314}"/>
              </a:ext>
            </a:extLst>
          </p:cNvPr>
          <p:cNvSpPr>
            <a:spLocks noGrp="1"/>
          </p:cNvSpPr>
          <p:nvPr>
            <p:ph type="title"/>
          </p:nvPr>
        </p:nvSpPr>
        <p:spPr>
          <a:xfrm>
            <a:off x="934278" y="983974"/>
            <a:ext cx="3657600" cy="3945835"/>
          </a:xfrm>
        </p:spPr>
        <p:txBody>
          <a:bodyPr/>
          <a:lstStyle>
            <a:lvl1pPr>
              <a:defRPr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930332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194877B-FF08-D349-93AE-6632BEAC5EF0}"/>
              </a:ext>
            </a:extLst>
          </p:cNvPr>
          <p:cNvSpPr>
            <a:spLocks noGrp="1"/>
          </p:cNvSpPr>
          <p:nvPr>
            <p:ph type="pic" sz="quarter" idx="13"/>
          </p:nvPr>
        </p:nvSpPr>
        <p:spPr>
          <a:xfrm>
            <a:off x="6096000" y="-1"/>
            <a:ext cx="6096000" cy="6116595"/>
          </a:xfrm>
        </p:spPr>
        <p:txBody>
          <a:bodyPr/>
          <a:lstStyle/>
          <a:p>
            <a:r>
              <a:rPr lang="en-US"/>
              <a:t>Click icon to add picture</a:t>
            </a:r>
          </a:p>
        </p:txBody>
      </p:sp>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437322"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437322" y="1825625"/>
            <a:ext cx="5327374" cy="429096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1947138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6480314" y="1825625"/>
            <a:ext cx="5327374" cy="418754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Placeholder 4" descr="A picture containing person, table, man, jumping&#10;&#10;Description automatically generated">
            <a:extLst>
              <a:ext uri="{FF2B5EF4-FFF2-40B4-BE49-F238E27FC236}">
                <a16:creationId xmlns:a16="http://schemas.microsoft.com/office/drawing/2014/main" id="{32ADDABE-9FC1-4044-9BDA-595DBDF10EB4}"/>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6096000" cy="6094644"/>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6" name="Title 1">
            <a:extLst>
              <a:ext uri="{FF2B5EF4-FFF2-40B4-BE49-F238E27FC236}">
                <a16:creationId xmlns:a16="http://schemas.microsoft.com/office/drawing/2014/main" id="{591ADBBC-8690-9942-8C31-B0D133AEF3D4}"/>
              </a:ext>
            </a:extLst>
          </p:cNvPr>
          <p:cNvSpPr>
            <a:spLocks noGrp="1"/>
          </p:cNvSpPr>
          <p:nvPr>
            <p:ph type="title"/>
          </p:nvPr>
        </p:nvSpPr>
        <p:spPr>
          <a:xfrm>
            <a:off x="6480314"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8179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66B611-1620-BD4C-B0F6-B251FAB53DA4}"/>
              </a:ext>
            </a:extLst>
          </p:cNvPr>
          <p:cNvSpPr>
            <a:spLocks noGrp="1"/>
          </p:cNvSpPr>
          <p:nvPr>
            <p:ph type="pic" sz="quarter" idx="10"/>
          </p:nvPr>
        </p:nvSpPr>
        <p:spPr>
          <a:xfrm>
            <a:off x="0" y="0"/>
            <a:ext cx="6096000" cy="6116638"/>
          </a:xfrm>
        </p:spPr>
        <p:txBody>
          <a:bodyPr/>
          <a:lstStyle/>
          <a:p>
            <a:r>
              <a:rPr lang="en-US"/>
              <a:t>Click icon to add picture</a:t>
            </a:r>
          </a:p>
        </p:txBody>
      </p:sp>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6480314" y="1825625"/>
            <a:ext cx="5327374" cy="418754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C166AAF5-19BB-DD4D-AA1F-8FCA5425A09B}"/>
              </a:ext>
            </a:extLst>
          </p:cNvPr>
          <p:cNvSpPr>
            <a:spLocks noGrp="1"/>
          </p:cNvSpPr>
          <p:nvPr>
            <p:ph type="title"/>
          </p:nvPr>
        </p:nvSpPr>
        <p:spPr>
          <a:xfrm>
            <a:off x="6480314"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77225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3869634" y="1775930"/>
            <a:ext cx="4452731" cy="3785084"/>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Placeholder 4" descr="A large lawn in front of a house&#10;&#10;Description automatically generated">
            <a:extLst>
              <a:ext uri="{FF2B5EF4-FFF2-40B4-BE49-F238E27FC236}">
                <a16:creationId xmlns:a16="http://schemas.microsoft.com/office/drawing/2014/main" id="{84E76879-577C-3847-A4B5-F129BFC6B3D5}"/>
              </a:ext>
            </a:extLst>
          </p:cNvPr>
          <p:cNvPicPr>
            <a:picLocks noChangeAspect="1"/>
          </p:cNvPicPr>
          <p:nvPr userDrawn="1"/>
        </p:nvPicPr>
        <p:blipFill>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514350" y="917575"/>
            <a:ext cx="2952750" cy="4643438"/>
          </a:xfrm>
          <a:custGeom>
            <a:avLst/>
            <a:gdLst>
              <a:gd name="connsiteX0" fmla="*/ 0 w 2952750"/>
              <a:gd name="connsiteY0" fmla="*/ 0 h 4643438"/>
              <a:gd name="connsiteX1" fmla="*/ 2952750 w 2952750"/>
              <a:gd name="connsiteY1" fmla="*/ 0 h 4643438"/>
              <a:gd name="connsiteX2" fmla="*/ 2952750 w 2952750"/>
              <a:gd name="connsiteY2" fmla="*/ 4643438 h 4643438"/>
              <a:gd name="connsiteX3" fmla="*/ 0 w 2952750"/>
              <a:gd name="connsiteY3" fmla="*/ 4643438 h 4643438"/>
            </a:gdLst>
            <a:ahLst/>
            <a:cxnLst>
              <a:cxn ang="0">
                <a:pos x="connsiteX0" y="connsiteY0"/>
              </a:cxn>
              <a:cxn ang="0">
                <a:pos x="connsiteX1" y="connsiteY1"/>
              </a:cxn>
              <a:cxn ang="0">
                <a:pos x="connsiteX2" y="connsiteY2"/>
              </a:cxn>
              <a:cxn ang="0">
                <a:pos x="connsiteX3" y="connsiteY3"/>
              </a:cxn>
            </a:cxnLst>
            <a:rect l="l" t="t" r="r" b="b"/>
            <a:pathLst>
              <a:path w="2952750" h="4643438">
                <a:moveTo>
                  <a:pt x="0" y="0"/>
                </a:moveTo>
                <a:lnTo>
                  <a:pt x="2952750" y="0"/>
                </a:lnTo>
                <a:lnTo>
                  <a:pt x="2952750" y="4643438"/>
                </a:lnTo>
                <a:lnTo>
                  <a:pt x="0" y="4643438"/>
                </a:lnTo>
                <a:close/>
              </a:path>
            </a:pathLst>
          </a:custGeom>
        </p:spPr>
      </p:pic>
      <p:pic>
        <p:nvPicPr>
          <p:cNvPr id="6" name="Picture Placeholder 6" descr="A group of people sitting at a picnic table&#10;&#10;Description automatically generated">
            <a:extLst>
              <a:ext uri="{FF2B5EF4-FFF2-40B4-BE49-F238E27FC236}">
                <a16:creationId xmlns:a16="http://schemas.microsoft.com/office/drawing/2014/main" id="{BA9AC135-8613-2A47-8FB6-C1BD54BC11C3}"/>
              </a:ext>
            </a:extLst>
          </p:cNvPr>
          <p:cNvPicPr>
            <a:picLocks noChangeAspect="1"/>
          </p:cNvPicPr>
          <p:nvPr userDrawn="1"/>
        </p:nvPicPr>
        <p:blipFill>
          <a:blip r:embed="rId3" cstate="email">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a:xfrm>
            <a:off x="8724900" y="917575"/>
            <a:ext cx="2952750" cy="4643438"/>
          </a:xfrm>
          <a:custGeom>
            <a:avLst/>
            <a:gdLst>
              <a:gd name="connsiteX0" fmla="*/ 0 w 2952750"/>
              <a:gd name="connsiteY0" fmla="*/ 0 h 4643438"/>
              <a:gd name="connsiteX1" fmla="*/ 2952750 w 2952750"/>
              <a:gd name="connsiteY1" fmla="*/ 0 h 4643438"/>
              <a:gd name="connsiteX2" fmla="*/ 2952750 w 2952750"/>
              <a:gd name="connsiteY2" fmla="*/ 4643438 h 4643438"/>
              <a:gd name="connsiteX3" fmla="*/ 0 w 2952750"/>
              <a:gd name="connsiteY3" fmla="*/ 4643438 h 4643438"/>
            </a:gdLst>
            <a:ahLst/>
            <a:cxnLst>
              <a:cxn ang="0">
                <a:pos x="connsiteX0" y="connsiteY0"/>
              </a:cxn>
              <a:cxn ang="0">
                <a:pos x="connsiteX1" y="connsiteY1"/>
              </a:cxn>
              <a:cxn ang="0">
                <a:pos x="connsiteX2" y="connsiteY2"/>
              </a:cxn>
              <a:cxn ang="0">
                <a:pos x="connsiteX3" y="connsiteY3"/>
              </a:cxn>
            </a:cxnLst>
            <a:rect l="l" t="t" r="r" b="b"/>
            <a:pathLst>
              <a:path w="2952750" h="4643438">
                <a:moveTo>
                  <a:pt x="0" y="0"/>
                </a:moveTo>
                <a:lnTo>
                  <a:pt x="2952750" y="0"/>
                </a:lnTo>
                <a:lnTo>
                  <a:pt x="2952750" y="4643438"/>
                </a:lnTo>
                <a:lnTo>
                  <a:pt x="0" y="4643438"/>
                </a:lnTo>
                <a:close/>
              </a:path>
            </a:pathLst>
          </a:custGeom>
        </p:spPr>
      </p:pic>
      <p:sp>
        <p:nvSpPr>
          <p:cNvPr id="8" name="Title 1">
            <a:extLst>
              <a:ext uri="{FF2B5EF4-FFF2-40B4-BE49-F238E27FC236}">
                <a16:creationId xmlns:a16="http://schemas.microsoft.com/office/drawing/2014/main" id="{766767B3-14A4-B34D-9447-77CB5FF0D3C3}"/>
              </a:ext>
            </a:extLst>
          </p:cNvPr>
          <p:cNvSpPr>
            <a:spLocks noGrp="1"/>
          </p:cNvSpPr>
          <p:nvPr>
            <p:ph type="title"/>
          </p:nvPr>
        </p:nvSpPr>
        <p:spPr>
          <a:xfrm>
            <a:off x="3869634" y="365125"/>
            <a:ext cx="4452731" cy="1325563"/>
          </a:xfrm>
        </p:spPr>
        <p:txBody>
          <a:bodyPr>
            <a:normAutofit/>
          </a:bodyPr>
          <a:lstStyle>
            <a:lvl1pPr algn="ctr">
              <a:defRPr sz="38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059459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B23E565-D0D4-2F4F-A3D2-B96E381BF450}"/>
              </a:ext>
            </a:extLst>
          </p:cNvPr>
          <p:cNvSpPr>
            <a:spLocks noGrp="1"/>
          </p:cNvSpPr>
          <p:nvPr>
            <p:ph type="pic" sz="quarter" idx="10"/>
          </p:nvPr>
        </p:nvSpPr>
        <p:spPr>
          <a:xfrm>
            <a:off x="514350" y="917575"/>
            <a:ext cx="2952750" cy="4643438"/>
          </a:xfrm>
        </p:spPr>
        <p:txBody>
          <a:bodyPr/>
          <a:lstStyle/>
          <a:p>
            <a:r>
              <a:rPr lang="en-US"/>
              <a:t>Click icon to add picture</a:t>
            </a:r>
          </a:p>
        </p:txBody>
      </p:sp>
      <p:sp>
        <p:nvSpPr>
          <p:cNvPr id="8" name="Picture Placeholder 6">
            <a:extLst>
              <a:ext uri="{FF2B5EF4-FFF2-40B4-BE49-F238E27FC236}">
                <a16:creationId xmlns:a16="http://schemas.microsoft.com/office/drawing/2014/main" id="{00C944B4-8A8F-6D41-A265-4B1810562CD5}"/>
              </a:ext>
            </a:extLst>
          </p:cNvPr>
          <p:cNvSpPr>
            <a:spLocks noGrp="1"/>
          </p:cNvSpPr>
          <p:nvPr>
            <p:ph type="pic" sz="quarter" idx="11"/>
          </p:nvPr>
        </p:nvSpPr>
        <p:spPr>
          <a:xfrm>
            <a:off x="8724900" y="917575"/>
            <a:ext cx="2952750" cy="4643438"/>
          </a:xfrm>
        </p:spPr>
        <p:txBody>
          <a:bodyPr/>
          <a:lstStyle/>
          <a:p>
            <a:r>
              <a:rPr lang="en-US"/>
              <a:t>Click icon to add picture</a:t>
            </a:r>
          </a:p>
        </p:txBody>
      </p:sp>
      <p:sp>
        <p:nvSpPr>
          <p:cNvPr id="6" name="Content Placeholder 2">
            <a:extLst>
              <a:ext uri="{FF2B5EF4-FFF2-40B4-BE49-F238E27FC236}">
                <a16:creationId xmlns:a16="http://schemas.microsoft.com/office/drawing/2014/main" id="{41396333-9B8C-274C-B43A-22D1C65027DB}"/>
              </a:ext>
            </a:extLst>
          </p:cNvPr>
          <p:cNvSpPr>
            <a:spLocks noGrp="1"/>
          </p:cNvSpPr>
          <p:nvPr>
            <p:ph idx="1"/>
          </p:nvPr>
        </p:nvSpPr>
        <p:spPr>
          <a:xfrm>
            <a:off x="3869634" y="1775930"/>
            <a:ext cx="4452731" cy="3785084"/>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FE35734F-EFE0-C140-AEE5-CCBB62038C78}"/>
              </a:ext>
            </a:extLst>
          </p:cNvPr>
          <p:cNvSpPr>
            <a:spLocks noGrp="1"/>
          </p:cNvSpPr>
          <p:nvPr>
            <p:ph type="title"/>
          </p:nvPr>
        </p:nvSpPr>
        <p:spPr>
          <a:xfrm>
            <a:off x="3869634" y="365125"/>
            <a:ext cx="4452731" cy="1325563"/>
          </a:xfrm>
        </p:spPr>
        <p:txBody>
          <a:bodyPr>
            <a:normAutofit/>
          </a:bodyPr>
          <a:lstStyle>
            <a:lvl1pPr algn="ctr">
              <a:defRPr sz="3800" b="1" i="0" baseline="0">
                <a:solidFill>
                  <a:schemeClr val="accent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082751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B7D37F8F-D712-F044-A59E-A3DE8276C37C}"/>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8" name="Rounded Rectangle 7">
            <a:extLst>
              <a:ext uri="{FF2B5EF4-FFF2-40B4-BE49-F238E27FC236}">
                <a16:creationId xmlns:a16="http://schemas.microsoft.com/office/drawing/2014/main" id="{3688C240-5AD0-5E46-B9B5-0ED3EC489D14}"/>
              </a:ext>
            </a:extLst>
          </p:cNvPr>
          <p:cNvSpPr/>
          <p:nvPr userDrawn="1"/>
        </p:nvSpPr>
        <p:spPr>
          <a:xfrm>
            <a:off x="402954" y="2092268"/>
            <a:ext cx="6499101" cy="3642103"/>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2182846" y="2344275"/>
            <a:ext cx="4452731" cy="1198163"/>
          </a:xfrm>
        </p:spPr>
        <p:txBody>
          <a:bodyPr>
            <a:normAutofit/>
          </a:bodyPr>
          <a:lstStyle>
            <a:lvl1pPr algn="r">
              <a:defRPr sz="3600" b="1" i="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777874" y="3781425"/>
            <a:ext cx="5857703" cy="1704975"/>
          </a:xfrm>
        </p:spPr>
        <p:txBody>
          <a:bodyPr/>
          <a:lstStyle>
            <a:lvl1pPr algn="r">
              <a:defRPr baseline="0">
                <a:solidFill>
                  <a:schemeClr val="bg1"/>
                </a:solidFill>
              </a:defRPr>
            </a:lvl1pPr>
            <a:lvl2pPr algn="r">
              <a:defRPr baseline="0">
                <a:solidFill>
                  <a:schemeClr val="bg1"/>
                </a:solidFill>
              </a:defRPr>
            </a:lvl2pPr>
            <a:lvl3pPr algn="r">
              <a:defRPr baseline="0">
                <a:solidFill>
                  <a:schemeClr val="bg1"/>
                </a:solidFill>
              </a:defRPr>
            </a:lvl3pPr>
            <a:lvl4pPr algn="r">
              <a:defRPr baseline="0">
                <a:solidFill>
                  <a:schemeClr val="bg1"/>
                </a:solidFill>
              </a:defRPr>
            </a:lvl4pPr>
            <a:lvl5pPr algn="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220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Placeholder 4" descr="A person standing in front of a building&#10;&#10;Description automatically generated">
            <a:extLst>
              <a:ext uri="{FF2B5EF4-FFF2-40B4-BE49-F238E27FC236}">
                <a16:creationId xmlns:a16="http://schemas.microsoft.com/office/drawing/2014/main" id="{53A3AB09-30D6-5C44-A095-F94F58FC789A}"/>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10" name="Rounded Rectangle 9">
            <a:extLst>
              <a:ext uri="{FF2B5EF4-FFF2-40B4-BE49-F238E27FC236}">
                <a16:creationId xmlns:a16="http://schemas.microsoft.com/office/drawing/2014/main" id="{6F293B22-852E-7342-8B73-7AA1EC806153}"/>
              </a:ext>
            </a:extLst>
          </p:cNvPr>
          <p:cNvSpPr/>
          <p:nvPr userDrawn="1"/>
        </p:nvSpPr>
        <p:spPr>
          <a:xfrm>
            <a:off x="5408907" y="1983782"/>
            <a:ext cx="6499101" cy="3642103"/>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5770004" y="3707283"/>
            <a:ext cx="5857703" cy="1704975"/>
          </a:xfrm>
        </p:spPr>
        <p:txBody>
          <a:bodyPr/>
          <a:lstStyle>
            <a:lvl1pPr algn="r">
              <a:defRPr baseline="0">
                <a:solidFill>
                  <a:schemeClr val="bg1"/>
                </a:solidFill>
              </a:defRPr>
            </a:lvl1pPr>
            <a:lvl2pPr algn="r">
              <a:defRPr baseline="0">
                <a:solidFill>
                  <a:schemeClr val="bg1"/>
                </a:solidFill>
              </a:defRPr>
            </a:lvl2pPr>
            <a:lvl3pPr algn="r">
              <a:defRPr baseline="0">
                <a:solidFill>
                  <a:schemeClr val="bg1"/>
                </a:solidFill>
              </a:defRPr>
            </a:lvl3pPr>
            <a:lvl4pPr algn="r">
              <a:defRPr baseline="0">
                <a:solidFill>
                  <a:schemeClr val="bg1"/>
                </a:solidFill>
              </a:defRPr>
            </a:lvl4pPr>
            <a:lvl5pPr algn="r">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242A9E58-FDD3-4F44-B089-7E3E78BFD789}"/>
              </a:ext>
            </a:extLst>
          </p:cNvPr>
          <p:cNvSpPr>
            <a:spLocks noGrp="1"/>
          </p:cNvSpPr>
          <p:nvPr>
            <p:ph type="title"/>
          </p:nvPr>
        </p:nvSpPr>
        <p:spPr>
          <a:xfrm>
            <a:off x="7174976" y="2344275"/>
            <a:ext cx="4452731" cy="1198163"/>
          </a:xfrm>
        </p:spPr>
        <p:txBody>
          <a:bodyPr>
            <a:normAutofit/>
          </a:bodyPr>
          <a:lstStyle>
            <a:lvl1pPr algn="r">
              <a:defRPr sz="36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597086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Placeholder 4">
            <a:extLst>
              <a:ext uri="{FF2B5EF4-FFF2-40B4-BE49-F238E27FC236}">
                <a16:creationId xmlns:a16="http://schemas.microsoft.com/office/drawing/2014/main" id="{B376E7FA-FD5F-0C48-BB79-CE6477C7899B}"/>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8" name="Rounded Rectangle 7">
            <a:extLst>
              <a:ext uri="{FF2B5EF4-FFF2-40B4-BE49-F238E27FC236}">
                <a16:creationId xmlns:a16="http://schemas.microsoft.com/office/drawing/2014/main" id="{948F8CE1-41EE-F542-8F59-6F69896F6649}"/>
              </a:ext>
            </a:extLst>
          </p:cNvPr>
          <p:cNvSpPr/>
          <p:nvPr userDrawn="1"/>
        </p:nvSpPr>
        <p:spPr>
          <a:xfrm>
            <a:off x="402954"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633070"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604880"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59987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Picture Placeholder 4">
            <a:extLst>
              <a:ext uri="{FF2B5EF4-FFF2-40B4-BE49-F238E27FC236}">
                <a16:creationId xmlns:a16="http://schemas.microsoft.com/office/drawing/2014/main" id="{8D3CC8E2-85EA-2543-AF09-D4615FDEEF97}"/>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0" y="0"/>
            <a:ext cx="12192000" cy="6090119"/>
          </a:xfrm>
          <a:custGeom>
            <a:avLst/>
            <a:gdLst>
              <a:gd name="connsiteX0" fmla="*/ 0 w 9086850"/>
              <a:gd name="connsiteY0" fmla="*/ 0 h 3219450"/>
              <a:gd name="connsiteX1" fmla="*/ 9086850 w 9086850"/>
              <a:gd name="connsiteY1" fmla="*/ 0 h 3219450"/>
              <a:gd name="connsiteX2" fmla="*/ 9086850 w 9086850"/>
              <a:gd name="connsiteY2" fmla="*/ 3219450 h 3219450"/>
              <a:gd name="connsiteX3" fmla="*/ 0 w 9086850"/>
              <a:gd name="connsiteY3" fmla="*/ 3219450 h 3219450"/>
            </a:gdLst>
            <a:ahLst/>
            <a:cxnLst>
              <a:cxn ang="0">
                <a:pos x="connsiteX0" y="connsiteY0"/>
              </a:cxn>
              <a:cxn ang="0">
                <a:pos x="connsiteX1" y="connsiteY1"/>
              </a:cxn>
              <a:cxn ang="0">
                <a:pos x="connsiteX2" y="connsiteY2"/>
              </a:cxn>
              <a:cxn ang="0">
                <a:pos x="connsiteX3" y="connsiteY3"/>
              </a:cxn>
            </a:cxnLst>
            <a:rect l="l" t="t" r="r" b="b"/>
            <a:pathLst>
              <a:path w="9086850" h="3219450">
                <a:moveTo>
                  <a:pt x="0" y="0"/>
                </a:moveTo>
                <a:lnTo>
                  <a:pt x="9086850" y="0"/>
                </a:lnTo>
                <a:lnTo>
                  <a:pt x="9086850" y="3219450"/>
                </a:lnTo>
                <a:lnTo>
                  <a:pt x="0" y="3219450"/>
                </a:lnTo>
                <a:close/>
              </a:path>
            </a:pathLst>
          </a:custGeom>
        </p:spPr>
      </p:pic>
      <p:sp>
        <p:nvSpPr>
          <p:cNvPr id="10" name="Rounded Rectangle 9">
            <a:extLst>
              <a:ext uri="{FF2B5EF4-FFF2-40B4-BE49-F238E27FC236}">
                <a16:creationId xmlns:a16="http://schemas.microsoft.com/office/drawing/2014/main" id="{376259FF-1D1C-7842-862F-B18AC6E6ECFF}"/>
              </a:ext>
            </a:extLst>
          </p:cNvPr>
          <p:cNvSpPr/>
          <p:nvPr userDrawn="1"/>
        </p:nvSpPr>
        <p:spPr>
          <a:xfrm>
            <a:off x="6974235"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7203388"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6DA5F823-5E50-6147-B9F7-DB3D3643521C}"/>
              </a:ext>
            </a:extLst>
          </p:cNvPr>
          <p:cNvSpPr>
            <a:spLocks noGrp="1"/>
          </p:cNvSpPr>
          <p:nvPr>
            <p:ph type="title"/>
          </p:nvPr>
        </p:nvSpPr>
        <p:spPr>
          <a:xfrm>
            <a:off x="7203388"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30192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AA9354-1285-9D40-9312-399A7A8E4375}"/>
              </a:ext>
            </a:extLst>
          </p:cNvPr>
          <p:cNvSpPr>
            <a:spLocks noGrp="1"/>
          </p:cNvSpPr>
          <p:nvPr>
            <p:ph type="pic" sz="quarter" idx="11"/>
          </p:nvPr>
        </p:nvSpPr>
        <p:spPr>
          <a:xfrm>
            <a:off x="0" y="0"/>
            <a:ext cx="12192000" cy="6107113"/>
          </a:xfrm>
        </p:spPr>
        <p:txBody>
          <a:bodyPr/>
          <a:lstStyle/>
          <a:p>
            <a:r>
              <a:rPr lang="en-US"/>
              <a:t>Click icon to add picture</a:t>
            </a:r>
            <a:endParaRPr lang="en-US" dirty="0"/>
          </a:p>
        </p:txBody>
      </p:sp>
      <p:sp>
        <p:nvSpPr>
          <p:cNvPr id="10" name="Rounded Rectangle 9">
            <a:extLst>
              <a:ext uri="{FF2B5EF4-FFF2-40B4-BE49-F238E27FC236}">
                <a16:creationId xmlns:a16="http://schemas.microsoft.com/office/drawing/2014/main" id="{376259FF-1D1C-7842-862F-B18AC6E6ECFF}"/>
              </a:ext>
            </a:extLst>
          </p:cNvPr>
          <p:cNvSpPr/>
          <p:nvPr userDrawn="1"/>
        </p:nvSpPr>
        <p:spPr>
          <a:xfrm>
            <a:off x="6974235"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7203388"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89D4349A-0029-9F42-9B75-7A4E5167051F}"/>
              </a:ext>
            </a:extLst>
          </p:cNvPr>
          <p:cNvSpPr>
            <a:spLocks noGrp="1"/>
          </p:cNvSpPr>
          <p:nvPr>
            <p:ph type="title"/>
          </p:nvPr>
        </p:nvSpPr>
        <p:spPr>
          <a:xfrm>
            <a:off x="7203388"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82085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EE2BF-39E4-484F-88F4-5DECA25248A9}"/>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6A4300B6-EC4A-F64E-B86C-B9F3A0191314}"/>
              </a:ext>
            </a:extLst>
          </p:cNvPr>
          <p:cNvSpPr>
            <a:spLocks noGrp="1"/>
          </p:cNvSpPr>
          <p:nvPr>
            <p:ph type="title"/>
          </p:nvPr>
        </p:nvSpPr>
        <p:spPr>
          <a:xfrm>
            <a:off x="1193259" y="1961920"/>
            <a:ext cx="9805481" cy="2571169"/>
          </a:xfrm>
        </p:spPr>
        <p:txBody>
          <a:bodyPr>
            <a:normAutofit/>
          </a:bodyPr>
          <a:lstStyle>
            <a:lvl1pPr algn="ctr">
              <a:defRPr sz="5000" b="1" i="0" baseline="0">
                <a:solidFill>
                  <a:schemeClr val="tx1"/>
                </a:solidFill>
                <a:latin typeface="Century Gothic" panose="020B0502020202020204" pitchFamily="34" charset="0"/>
              </a:defRPr>
            </a:lvl1pPr>
          </a:lstStyle>
          <a:p>
            <a:r>
              <a:rPr lang="en-US"/>
              <a:t>Click to edit Master title style</a:t>
            </a:r>
            <a:endParaRPr lang="en-US" dirty="0"/>
          </a:p>
        </p:txBody>
      </p:sp>
      <p:pic>
        <p:nvPicPr>
          <p:cNvPr id="8" name="Picture 7">
            <a:extLst>
              <a:ext uri="{FF2B5EF4-FFF2-40B4-BE49-F238E27FC236}">
                <a16:creationId xmlns:a16="http://schemas.microsoft.com/office/drawing/2014/main" id="{07B36259-4549-364E-A801-7375F57A4170}"/>
              </a:ext>
            </a:extLst>
          </p:cNvPr>
          <p:cNvPicPr>
            <a:picLocks noChangeAspect="1"/>
          </p:cNvPicPr>
          <p:nvPr userDrawn="1"/>
        </p:nvPicPr>
        <p:blipFill>
          <a:blip r:embed="rId2"/>
          <a:stretch>
            <a:fillRect/>
          </a:stretch>
        </p:blipFill>
        <p:spPr>
          <a:xfrm>
            <a:off x="316146" y="5269546"/>
            <a:ext cx="2816159" cy="1322741"/>
          </a:xfrm>
          <a:prstGeom prst="rect">
            <a:avLst/>
          </a:prstGeom>
        </p:spPr>
      </p:pic>
      <p:pic>
        <p:nvPicPr>
          <p:cNvPr id="9" name="Picture 8">
            <a:extLst>
              <a:ext uri="{FF2B5EF4-FFF2-40B4-BE49-F238E27FC236}">
                <a16:creationId xmlns:a16="http://schemas.microsoft.com/office/drawing/2014/main" id="{6D8AFF19-7770-B047-9F22-349560C02F9B}"/>
              </a:ext>
            </a:extLst>
          </p:cNvPr>
          <p:cNvPicPr>
            <a:picLocks noChangeAspect="1"/>
          </p:cNvPicPr>
          <p:nvPr userDrawn="1"/>
        </p:nvPicPr>
        <p:blipFill>
          <a:blip r:embed="rId3"/>
          <a:stretch>
            <a:fillRect/>
          </a:stretch>
        </p:blipFill>
        <p:spPr>
          <a:xfrm>
            <a:off x="9836085" y="5660621"/>
            <a:ext cx="1798195" cy="691613"/>
          </a:xfrm>
          <a:prstGeom prst="rect">
            <a:avLst/>
          </a:prstGeom>
        </p:spPr>
      </p:pic>
    </p:spTree>
    <p:extLst>
      <p:ext uri="{BB962C8B-B14F-4D97-AF65-F5344CB8AC3E}">
        <p14:creationId xmlns:p14="http://schemas.microsoft.com/office/powerpoint/2010/main" val="4143204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AA9354-1285-9D40-9312-399A7A8E4375}"/>
              </a:ext>
            </a:extLst>
          </p:cNvPr>
          <p:cNvSpPr>
            <a:spLocks noGrp="1"/>
          </p:cNvSpPr>
          <p:nvPr>
            <p:ph type="pic" sz="quarter" idx="11"/>
          </p:nvPr>
        </p:nvSpPr>
        <p:spPr>
          <a:xfrm>
            <a:off x="0" y="0"/>
            <a:ext cx="12192000" cy="6107113"/>
          </a:xfrm>
        </p:spPr>
        <p:txBody>
          <a:bodyPr/>
          <a:lstStyle/>
          <a:p>
            <a:r>
              <a:rPr lang="en-US"/>
              <a:t>Click icon to add picture</a:t>
            </a:r>
          </a:p>
        </p:txBody>
      </p:sp>
      <p:sp>
        <p:nvSpPr>
          <p:cNvPr id="10" name="Rounded Rectangle 9">
            <a:extLst>
              <a:ext uri="{FF2B5EF4-FFF2-40B4-BE49-F238E27FC236}">
                <a16:creationId xmlns:a16="http://schemas.microsoft.com/office/drawing/2014/main" id="{376259FF-1D1C-7842-862F-B18AC6E6ECFF}"/>
              </a:ext>
            </a:extLst>
          </p:cNvPr>
          <p:cNvSpPr/>
          <p:nvPr userDrawn="1"/>
        </p:nvSpPr>
        <p:spPr>
          <a:xfrm>
            <a:off x="374143" y="495946"/>
            <a:ext cx="4912965" cy="5238425"/>
          </a:xfrm>
          <a:prstGeom prst="roundRect">
            <a:avLst/>
          </a:prstGeom>
          <a:solidFill>
            <a:srgbClr val="395B0C">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93E52EB6-A284-684B-81BA-12D877DAD24F}"/>
              </a:ext>
            </a:extLst>
          </p:cNvPr>
          <p:cNvSpPr>
            <a:spLocks noGrp="1"/>
          </p:cNvSpPr>
          <p:nvPr>
            <p:ph type="body" sz="quarter" idx="10"/>
          </p:nvPr>
        </p:nvSpPr>
        <p:spPr>
          <a:xfrm>
            <a:off x="603296" y="2458995"/>
            <a:ext cx="4480921" cy="2953263"/>
          </a:xfrm>
        </p:spPr>
        <p:txBody>
          <a:bodyPr/>
          <a:lstStyle>
            <a:lvl1pPr algn="l">
              <a:defRPr baseline="0">
                <a:solidFill>
                  <a:schemeClr val="bg1"/>
                </a:solidFill>
              </a:defRPr>
            </a:lvl1pPr>
            <a:lvl2pPr algn="l">
              <a:defRPr baseline="0">
                <a:solidFill>
                  <a:schemeClr val="bg1"/>
                </a:solidFill>
              </a:defRPr>
            </a:lvl2pPr>
            <a:lvl3pPr algn="l">
              <a:defRPr baseline="0">
                <a:solidFill>
                  <a:schemeClr val="bg1"/>
                </a:solidFill>
              </a:defRPr>
            </a:lvl3pPr>
            <a:lvl4pPr algn="l">
              <a:defRPr baseline="0">
                <a:solidFill>
                  <a:schemeClr val="bg1"/>
                </a:solidFill>
              </a:defRPr>
            </a:lvl4pPr>
            <a:lvl5pPr algn="l">
              <a:defRPr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a:extLst>
              <a:ext uri="{FF2B5EF4-FFF2-40B4-BE49-F238E27FC236}">
                <a16:creationId xmlns:a16="http://schemas.microsoft.com/office/drawing/2014/main" id="{53EE5891-24F8-2C40-84A0-071FBA389106}"/>
              </a:ext>
            </a:extLst>
          </p:cNvPr>
          <p:cNvSpPr>
            <a:spLocks noGrp="1"/>
          </p:cNvSpPr>
          <p:nvPr>
            <p:ph type="title"/>
          </p:nvPr>
        </p:nvSpPr>
        <p:spPr>
          <a:xfrm>
            <a:off x="604259" y="997388"/>
            <a:ext cx="4452731" cy="1198163"/>
          </a:xfrm>
        </p:spPr>
        <p:txBody>
          <a:bodyPr>
            <a:normAutofit/>
          </a:bodyPr>
          <a:lstStyle>
            <a:lvl1pPr algn="ctr">
              <a:defRPr sz="3800" b="1" i="0" baseline="0">
                <a:solidFill>
                  <a:schemeClr val="bg1"/>
                </a:solidFill>
                <a:latin typeface="Century Gothic" panose="020B0502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001037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3340F3-A923-5B47-80DA-2D6DBF19D3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723" y="0"/>
            <a:ext cx="12180232" cy="6858000"/>
          </a:xfrm>
          <a:prstGeom prst="rect">
            <a:avLst/>
          </a:prstGeom>
        </p:spPr>
      </p:pic>
    </p:spTree>
    <p:extLst>
      <p:ext uri="{BB962C8B-B14F-4D97-AF65-F5344CB8AC3E}">
        <p14:creationId xmlns:p14="http://schemas.microsoft.com/office/powerpoint/2010/main" val="870123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A4563CE-A639-6049-AB89-5415D6B081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itle 6">
            <a:extLst>
              <a:ext uri="{FF2B5EF4-FFF2-40B4-BE49-F238E27FC236}">
                <a16:creationId xmlns:a16="http://schemas.microsoft.com/office/drawing/2014/main" id="{6A4300B6-EC4A-F64E-B86C-B9F3A0191314}"/>
              </a:ext>
            </a:extLst>
          </p:cNvPr>
          <p:cNvSpPr>
            <a:spLocks noGrp="1"/>
          </p:cNvSpPr>
          <p:nvPr>
            <p:ph type="title"/>
          </p:nvPr>
        </p:nvSpPr>
        <p:spPr/>
        <p:txBody>
          <a:bodyPr/>
          <a:lstStyle/>
          <a:p>
            <a:r>
              <a:rPr lang="en-US"/>
              <a:t>Click to edit Master title style</a:t>
            </a:r>
          </a:p>
        </p:txBody>
      </p:sp>
      <p:sp>
        <p:nvSpPr>
          <p:cNvPr id="8" name="Date Placeholder 7">
            <a:extLst>
              <a:ext uri="{FF2B5EF4-FFF2-40B4-BE49-F238E27FC236}">
                <a16:creationId xmlns:a16="http://schemas.microsoft.com/office/drawing/2014/main" id="{987D400C-D76B-B340-838D-8D2119AD602F}"/>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9" name="Footer Placeholder 8">
            <a:extLst>
              <a:ext uri="{FF2B5EF4-FFF2-40B4-BE49-F238E27FC236}">
                <a16:creationId xmlns:a16="http://schemas.microsoft.com/office/drawing/2014/main" id="{0A92B6A3-E617-9F43-AE6B-20B9F95081F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6F20D36-8959-764D-873C-ED5DBAFD5AA5}"/>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2370271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4F407-7948-BF44-8923-10F22139214D}"/>
              </a:ext>
            </a:extLst>
          </p:cNvPr>
          <p:cNvSpPr>
            <a:spLocks noGrp="1"/>
          </p:cNvSpPr>
          <p:nvPr>
            <p:ph type="title"/>
          </p:nvPr>
        </p:nvSpPr>
        <p:spPr>
          <a:xfrm>
            <a:off x="831850" y="106718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27A1FE-3D7D-FA4F-A78F-15429BBC6FCB}"/>
              </a:ext>
            </a:extLst>
          </p:cNvPr>
          <p:cNvSpPr>
            <a:spLocks noGrp="1"/>
          </p:cNvSpPr>
          <p:nvPr>
            <p:ph type="body" idx="1"/>
          </p:nvPr>
        </p:nvSpPr>
        <p:spPr>
          <a:xfrm>
            <a:off x="831850" y="429062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170AEF-B2C2-4743-9E36-1B740C9039D6}"/>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CC0EB982-A4B2-3540-8713-EE281843BF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AD1B4B-BAFF-1B45-990F-F957C0FB2B97}"/>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3093756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FD8BB-9E8A-114C-AA5C-2B04A5497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63779F-78E7-DC44-BB40-8A9F10182FEC}"/>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4" name="Footer Placeholder 3">
            <a:extLst>
              <a:ext uri="{FF2B5EF4-FFF2-40B4-BE49-F238E27FC236}">
                <a16:creationId xmlns:a16="http://schemas.microsoft.com/office/drawing/2014/main" id="{2B0EC5FE-E882-A349-A1DE-6D583B5084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CD38D3-20A3-4C46-B429-EA98D5D5FD54}"/>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33166567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1F99-1704-2B46-8AB6-46957BD39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53050E-653C-E443-A005-45426562FE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A75147C-5497-8C4A-9C13-0287BD0516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4586F-FD55-7642-9E8C-7C17A7560F51}"/>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6" name="Footer Placeholder 5">
            <a:extLst>
              <a:ext uri="{FF2B5EF4-FFF2-40B4-BE49-F238E27FC236}">
                <a16:creationId xmlns:a16="http://schemas.microsoft.com/office/drawing/2014/main" id="{456B1632-5861-2541-A6D4-9D6129D2F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53F098-543A-7C43-A2CE-384A72034D7E}"/>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4071993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4798D1-01AF-3142-AFC0-CB79E06D9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4" name="Date Placeholder 3">
            <a:extLst>
              <a:ext uri="{FF2B5EF4-FFF2-40B4-BE49-F238E27FC236}">
                <a16:creationId xmlns:a16="http://schemas.microsoft.com/office/drawing/2014/main" id="{38EA3B39-CAA9-1647-942D-D6A91933F3DF}"/>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CA819F77-C7A7-B842-A181-5BB52DC97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10AA6-57F2-B643-B862-42ED224E9683}"/>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17215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8BCE-B033-B84C-90A3-E976836307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2C1753-E97D-7F4F-AD69-23E8B536A9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1C4BD6-3DD1-5847-8020-F7714CF1CC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E3A5E5-0DF7-724C-A910-61C9BFF624B3}"/>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6" name="Footer Placeholder 5">
            <a:extLst>
              <a:ext uri="{FF2B5EF4-FFF2-40B4-BE49-F238E27FC236}">
                <a16:creationId xmlns:a16="http://schemas.microsoft.com/office/drawing/2014/main" id="{0EA9692C-153D-264D-850D-4ED269711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FE5D9-37AC-B049-965E-8B845895516B}"/>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4038158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8BCE-B033-B84C-90A3-E97683630796}"/>
              </a:ext>
            </a:extLst>
          </p:cNvPr>
          <p:cNvSpPr>
            <a:spLocks noGrp="1"/>
          </p:cNvSpPr>
          <p:nvPr>
            <p:ph type="title"/>
          </p:nvPr>
        </p:nvSpPr>
        <p:spPr>
          <a:xfrm>
            <a:off x="838200" y="365126"/>
            <a:ext cx="10515600" cy="718608"/>
          </a:xfrm>
        </p:spPr>
        <p:txBody>
          <a:bodyPr/>
          <a:lstStyle>
            <a:lvl1pPr>
              <a:defRPr baseline="0">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02C1753-E97D-7F4F-AD69-23E8B536A927}"/>
              </a:ext>
            </a:extLst>
          </p:cNvPr>
          <p:cNvSpPr>
            <a:spLocks noGrp="1"/>
          </p:cNvSpPr>
          <p:nvPr>
            <p:ph sz="half" idx="1"/>
          </p:nvPr>
        </p:nvSpPr>
        <p:spPr>
          <a:xfrm>
            <a:off x="838200" y="1419225"/>
            <a:ext cx="3378200" cy="4351338"/>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31E3A5E5-0DF7-724C-A910-61C9BFF624B3}"/>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6" name="Footer Placeholder 5">
            <a:extLst>
              <a:ext uri="{FF2B5EF4-FFF2-40B4-BE49-F238E27FC236}">
                <a16:creationId xmlns:a16="http://schemas.microsoft.com/office/drawing/2014/main" id="{0EA9692C-153D-264D-850D-4ED269711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FE5D9-37AC-B049-965E-8B845895516B}"/>
              </a:ext>
            </a:extLst>
          </p:cNvPr>
          <p:cNvSpPr>
            <a:spLocks noGrp="1"/>
          </p:cNvSpPr>
          <p:nvPr>
            <p:ph type="sldNum" sz="quarter" idx="12"/>
          </p:nvPr>
        </p:nvSpPr>
        <p:spPr/>
        <p:txBody>
          <a:bodyPr/>
          <a:lstStyle/>
          <a:p>
            <a:fld id="{6751CF1F-ED60-2148-B8CE-00040DCE5054}" type="slidenum">
              <a:rPr lang="en-US" smtClean="0"/>
              <a:t>‹#›</a:t>
            </a:fld>
            <a:endParaRPr lang="en-US"/>
          </a:p>
        </p:txBody>
      </p:sp>
      <p:sp>
        <p:nvSpPr>
          <p:cNvPr id="8" name="Content Placeholder 2">
            <a:extLst>
              <a:ext uri="{FF2B5EF4-FFF2-40B4-BE49-F238E27FC236}">
                <a16:creationId xmlns:a16="http://schemas.microsoft.com/office/drawing/2014/main" id="{998C520C-39C7-0747-B165-0490540927B5}"/>
              </a:ext>
            </a:extLst>
          </p:cNvPr>
          <p:cNvSpPr>
            <a:spLocks noGrp="1"/>
          </p:cNvSpPr>
          <p:nvPr>
            <p:ph sz="half" idx="13"/>
          </p:nvPr>
        </p:nvSpPr>
        <p:spPr>
          <a:xfrm>
            <a:off x="4428067" y="1419225"/>
            <a:ext cx="3378200" cy="4351338"/>
          </a:xfrm>
        </p:spPr>
        <p:txBody>
          <a:bodyPr/>
          <a:lstStyle>
            <a:lvl1pPr marL="0" indent="0">
              <a:buNone/>
              <a:defRPr/>
            </a:lvl1pPr>
          </a:lstStyle>
          <a:p>
            <a:pPr lvl="0"/>
            <a:r>
              <a:rPr lang="en-US"/>
              <a:t>Click to edit Master text styles</a:t>
            </a:r>
          </a:p>
        </p:txBody>
      </p:sp>
      <p:sp>
        <p:nvSpPr>
          <p:cNvPr id="9" name="Content Placeholder 2">
            <a:extLst>
              <a:ext uri="{FF2B5EF4-FFF2-40B4-BE49-F238E27FC236}">
                <a16:creationId xmlns:a16="http://schemas.microsoft.com/office/drawing/2014/main" id="{41D1F702-FDDF-814C-8627-617ADE00D800}"/>
              </a:ext>
            </a:extLst>
          </p:cNvPr>
          <p:cNvSpPr>
            <a:spLocks noGrp="1"/>
          </p:cNvSpPr>
          <p:nvPr>
            <p:ph sz="half" idx="14"/>
          </p:nvPr>
        </p:nvSpPr>
        <p:spPr>
          <a:xfrm>
            <a:off x="8017934" y="1419225"/>
            <a:ext cx="3378200" cy="4351338"/>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83816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B58D-994F-BE49-8E62-6E29A35409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856BDB-6632-2B4C-85FB-E61B4E1DF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8D852C-A887-5D4C-82B4-B9BE515583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5979AB-F31E-A84F-AA10-CE8C2BEDD9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9E9A5-8387-3548-B4E4-FB001ED21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81ADA1-37CF-4A4E-8504-51FA9CCE1F7D}"/>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8" name="Footer Placeholder 7">
            <a:extLst>
              <a:ext uri="{FF2B5EF4-FFF2-40B4-BE49-F238E27FC236}">
                <a16:creationId xmlns:a16="http://schemas.microsoft.com/office/drawing/2014/main" id="{58259D77-11BC-6C43-816C-BBEC23BFB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B5EFF2-D80E-4643-9A94-382F08358A49}"/>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319391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21D4-DAD9-CC48-BBCF-DCF55816F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4FC7AA-E236-C548-BDF5-202E48BF4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229200-9576-2D4F-BF2B-AEC6A40B3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7326A-3280-2A4C-814E-674479BFE8A2}"/>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6" name="Footer Placeholder 5">
            <a:extLst>
              <a:ext uri="{FF2B5EF4-FFF2-40B4-BE49-F238E27FC236}">
                <a16:creationId xmlns:a16="http://schemas.microsoft.com/office/drawing/2014/main" id="{C9A91CB5-21F2-9640-9FC9-8108172E9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640BF-A581-FA43-91B5-D000D9589937}"/>
              </a:ext>
            </a:extLst>
          </p:cNvPr>
          <p:cNvSpPr>
            <a:spLocks noGrp="1"/>
          </p:cNvSpPr>
          <p:nvPr>
            <p:ph type="sldNum" sz="quarter" idx="12"/>
          </p:nvPr>
        </p:nvSpPr>
        <p:spPr/>
        <p:txBody>
          <a:bodyPr/>
          <a:lstStyle/>
          <a:p>
            <a:fld id="{6751CF1F-ED60-2148-B8CE-00040DCE5054}" type="slidenum">
              <a:rPr lang="en-US" smtClean="0"/>
              <a:t>‹#›</a:t>
            </a:fld>
            <a:endParaRPr lang="en-US"/>
          </a:p>
        </p:txBody>
      </p:sp>
    </p:spTree>
    <p:extLst>
      <p:ext uri="{BB962C8B-B14F-4D97-AF65-F5344CB8AC3E}">
        <p14:creationId xmlns:p14="http://schemas.microsoft.com/office/powerpoint/2010/main" val="1063938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420687" y="224449"/>
            <a:ext cx="10933113" cy="1325563"/>
          </a:xfrm>
        </p:spPr>
        <p:txBody>
          <a:bodyPr/>
          <a:lstStyle/>
          <a:p>
            <a:r>
              <a:rPr lang="en-US"/>
              <a:t>Click to edit Master title style</a:t>
            </a:r>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graphicFrame>
        <p:nvGraphicFramePr>
          <p:cNvPr id="7" name="Chart 6" title="Gross Revenue Placeholder Chart">
            <a:extLst>
              <a:ext uri="{FF2B5EF4-FFF2-40B4-BE49-F238E27FC236}">
                <a16:creationId xmlns:a16="http://schemas.microsoft.com/office/drawing/2014/main" id="{5C4BE7B9-C43B-3F41-A458-7E720B46CC23}"/>
              </a:ext>
            </a:extLst>
          </p:cNvPr>
          <p:cNvGraphicFramePr/>
          <p:nvPr userDrawn="1">
            <p:extLst>
              <p:ext uri="{D42A27DB-BD31-4B8C-83A1-F6EECF244321}">
                <p14:modId xmlns:p14="http://schemas.microsoft.com/office/powerpoint/2010/main" val="3393490547"/>
              </p:ext>
            </p:extLst>
          </p:nvPr>
        </p:nvGraphicFramePr>
        <p:xfrm>
          <a:off x="431800" y="1520054"/>
          <a:ext cx="3389313" cy="4444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title="Gross Revenue Placeholder Chart">
            <a:extLst>
              <a:ext uri="{FF2B5EF4-FFF2-40B4-BE49-F238E27FC236}">
                <a16:creationId xmlns:a16="http://schemas.microsoft.com/office/drawing/2014/main" id="{69407D7E-E858-4548-A15A-2A9E361B6FD0}"/>
              </a:ext>
            </a:extLst>
          </p:cNvPr>
          <p:cNvGraphicFramePr/>
          <p:nvPr userDrawn="1">
            <p:extLst>
              <p:ext uri="{D42A27DB-BD31-4B8C-83A1-F6EECF244321}">
                <p14:modId xmlns:p14="http://schemas.microsoft.com/office/powerpoint/2010/main" val="2553803564"/>
              </p:ext>
            </p:extLst>
          </p:nvPr>
        </p:nvGraphicFramePr>
        <p:xfrm>
          <a:off x="4406900" y="1520054"/>
          <a:ext cx="3389313" cy="44441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title="Gross Revenue Placeholder Chart">
            <a:extLst>
              <a:ext uri="{FF2B5EF4-FFF2-40B4-BE49-F238E27FC236}">
                <a16:creationId xmlns:a16="http://schemas.microsoft.com/office/drawing/2014/main" id="{744C44FF-C5CC-5748-8478-79DC83ABFC25}"/>
              </a:ext>
            </a:extLst>
          </p:cNvPr>
          <p:cNvGraphicFramePr/>
          <p:nvPr userDrawn="1">
            <p:extLst>
              <p:ext uri="{D42A27DB-BD31-4B8C-83A1-F6EECF244321}">
                <p14:modId xmlns:p14="http://schemas.microsoft.com/office/powerpoint/2010/main" val="2021364497"/>
              </p:ext>
            </p:extLst>
          </p:nvPr>
        </p:nvGraphicFramePr>
        <p:xfrm>
          <a:off x="8382000" y="1520054"/>
          <a:ext cx="3389313" cy="444419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1326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368605" y="205399"/>
            <a:ext cx="11454790" cy="1147151"/>
          </a:xfrm>
        </p:spPr>
        <p:txBody>
          <a:bodyPr/>
          <a:lstStyle>
            <a:lvl1pPr algn="ctr">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sp>
        <p:nvSpPr>
          <p:cNvPr id="10" name="Chart Placeholder 9">
            <a:extLst>
              <a:ext uri="{FF2B5EF4-FFF2-40B4-BE49-F238E27FC236}">
                <a16:creationId xmlns:a16="http://schemas.microsoft.com/office/drawing/2014/main" id="{BAE01858-2BE4-4E4A-B79C-CC3E18C4B5D3}"/>
              </a:ext>
            </a:extLst>
          </p:cNvPr>
          <p:cNvSpPr>
            <a:spLocks noGrp="1"/>
          </p:cNvSpPr>
          <p:nvPr>
            <p:ph type="chart" sz="quarter" idx="13"/>
          </p:nvPr>
        </p:nvSpPr>
        <p:spPr>
          <a:xfrm>
            <a:off x="838200" y="1535113"/>
            <a:ext cx="3259748" cy="4456112"/>
          </a:xfrm>
        </p:spPr>
        <p:txBody>
          <a:bodyPr/>
          <a:lstStyle/>
          <a:p>
            <a:r>
              <a:rPr lang="en-US"/>
              <a:t>Click icon to add chart</a:t>
            </a:r>
          </a:p>
        </p:txBody>
      </p:sp>
      <p:sp>
        <p:nvSpPr>
          <p:cNvPr id="11" name="Chart Placeholder 9">
            <a:extLst>
              <a:ext uri="{FF2B5EF4-FFF2-40B4-BE49-F238E27FC236}">
                <a16:creationId xmlns:a16="http://schemas.microsoft.com/office/drawing/2014/main" id="{BFC06802-478D-F64F-871D-3CC1B523B580}"/>
              </a:ext>
            </a:extLst>
          </p:cNvPr>
          <p:cNvSpPr>
            <a:spLocks noGrp="1"/>
          </p:cNvSpPr>
          <p:nvPr>
            <p:ph type="chart" sz="quarter" idx="14"/>
          </p:nvPr>
        </p:nvSpPr>
        <p:spPr>
          <a:xfrm>
            <a:off x="4402015" y="1535113"/>
            <a:ext cx="3259748" cy="4456112"/>
          </a:xfrm>
        </p:spPr>
        <p:txBody>
          <a:bodyPr/>
          <a:lstStyle/>
          <a:p>
            <a:r>
              <a:rPr lang="en-US"/>
              <a:t>Click icon to add chart</a:t>
            </a:r>
          </a:p>
        </p:txBody>
      </p:sp>
      <p:sp>
        <p:nvSpPr>
          <p:cNvPr id="12" name="Chart Placeholder 9">
            <a:extLst>
              <a:ext uri="{FF2B5EF4-FFF2-40B4-BE49-F238E27FC236}">
                <a16:creationId xmlns:a16="http://schemas.microsoft.com/office/drawing/2014/main" id="{9B4DD5EB-70B3-104A-BD37-2C609D22EEE6}"/>
              </a:ext>
            </a:extLst>
          </p:cNvPr>
          <p:cNvSpPr>
            <a:spLocks noGrp="1"/>
          </p:cNvSpPr>
          <p:nvPr>
            <p:ph type="chart" sz="quarter" idx="15"/>
          </p:nvPr>
        </p:nvSpPr>
        <p:spPr>
          <a:xfrm>
            <a:off x="7965830" y="1535113"/>
            <a:ext cx="3259748" cy="4456112"/>
          </a:xfrm>
        </p:spPr>
        <p:txBody>
          <a:bodyPr/>
          <a:lstStyle/>
          <a:p>
            <a:r>
              <a:rPr lang="en-US"/>
              <a:t>Click icon to add chart</a:t>
            </a:r>
          </a:p>
        </p:txBody>
      </p:sp>
    </p:spTree>
    <p:extLst>
      <p:ext uri="{BB962C8B-B14F-4D97-AF65-F5344CB8AC3E}">
        <p14:creationId xmlns:p14="http://schemas.microsoft.com/office/powerpoint/2010/main" val="1422380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956A5-35F6-3A4F-B2AA-DC808D7AAAA2}"/>
              </a:ext>
            </a:extLst>
          </p:cNvPr>
          <p:cNvSpPr>
            <a:spLocks noGrp="1"/>
          </p:cNvSpPr>
          <p:nvPr>
            <p:ph type="title"/>
          </p:nvPr>
        </p:nvSpPr>
        <p:spPr>
          <a:xfrm>
            <a:off x="437322" y="365125"/>
            <a:ext cx="5327374" cy="1325563"/>
          </a:xfrm>
        </p:spPr>
        <p:txBody>
          <a:bodyPr>
            <a:normAutofit/>
          </a:bodyPr>
          <a:lstStyle>
            <a:lvl1pPr>
              <a:defRPr sz="4000" b="1" i="0" baseline="0">
                <a:solidFill>
                  <a:schemeClr val="accent1"/>
                </a:solidFill>
                <a:latin typeface="Century Gothic"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709FC84-2A74-8C4E-A02A-B7780F4D98CD}"/>
              </a:ext>
            </a:extLst>
          </p:cNvPr>
          <p:cNvSpPr>
            <a:spLocks noGrp="1"/>
          </p:cNvSpPr>
          <p:nvPr>
            <p:ph idx="1"/>
          </p:nvPr>
        </p:nvSpPr>
        <p:spPr>
          <a:xfrm>
            <a:off x="437322" y="1825625"/>
            <a:ext cx="5327374" cy="4187549"/>
          </a:xfrm>
        </p:spPr>
        <p:txBody>
          <a:bodyPr/>
          <a:lstStyle>
            <a:lvl1pPr>
              <a:defRPr baseline="0">
                <a:latin typeface="Baskerville" panose="02020502070401020303" pitchFamily="18" charset="0"/>
              </a:defRPr>
            </a:lvl1pPr>
            <a:lvl2pPr>
              <a:defRPr baseline="0">
                <a:latin typeface="Baskerville" panose="02020502070401020303" pitchFamily="18" charset="0"/>
              </a:defRPr>
            </a:lvl2pPr>
            <a:lvl3pPr>
              <a:defRPr baseline="0">
                <a:latin typeface="Baskerville" panose="02020502070401020303" pitchFamily="18" charset="0"/>
              </a:defRPr>
            </a:lvl3pPr>
            <a:lvl4pPr>
              <a:defRPr baseline="0">
                <a:latin typeface="Baskerville" panose="02020502070401020303" pitchFamily="18" charset="0"/>
              </a:defRPr>
            </a:lvl4pPr>
            <a:lvl5pPr>
              <a:defRPr baseline="0">
                <a:latin typeface="Baskerville" panose="02020502070401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38EFB08-0115-D442-A867-AFACA1BB0535}"/>
              </a:ext>
            </a:extLst>
          </p:cNvPr>
          <p:cNvSpPr>
            <a:spLocks noGrp="1"/>
          </p:cNvSpPr>
          <p:nvPr>
            <p:ph type="dt" sz="half" idx="10"/>
          </p:nvPr>
        </p:nvSpPr>
        <p:spPr/>
        <p:txBody>
          <a:body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167CAE9D-56AC-DB4D-B3D1-9671DBAD9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AB0B5-5B9B-D74B-8588-470DEFBF9753}"/>
              </a:ext>
            </a:extLst>
          </p:cNvPr>
          <p:cNvSpPr>
            <a:spLocks noGrp="1"/>
          </p:cNvSpPr>
          <p:nvPr>
            <p:ph type="sldNum" sz="quarter" idx="12"/>
          </p:nvPr>
        </p:nvSpPr>
        <p:spPr/>
        <p:txBody>
          <a:bodyPr/>
          <a:lstStyle/>
          <a:p>
            <a:fld id="{6751CF1F-ED60-2148-B8CE-00040DCE5054}" type="slidenum">
              <a:rPr lang="en-US" smtClean="0"/>
              <a:t>‹#›</a:t>
            </a:fld>
            <a:endParaRPr lang="en-US"/>
          </a:p>
        </p:txBody>
      </p:sp>
      <p:pic>
        <p:nvPicPr>
          <p:cNvPr id="11" name="Picture 10" descr="A group of people standing next to a person&#10;&#10;Description automatically generated">
            <a:extLst>
              <a:ext uri="{FF2B5EF4-FFF2-40B4-BE49-F238E27FC236}">
                <a16:creationId xmlns:a16="http://schemas.microsoft.com/office/drawing/2014/main" id="{D66AF3AA-1679-9249-9982-83559DC46D15}"/>
              </a:ext>
            </a:extLst>
          </p:cNvPr>
          <p:cNvPicPr>
            <a:picLocks noChangeAspect="1"/>
          </p:cNvPicPr>
          <p:nvPr userDrawn="1"/>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6019799" y="0"/>
            <a:ext cx="6172201" cy="6102221"/>
          </a:xfrm>
          <a:prstGeom prst="rect">
            <a:avLst/>
          </a:prstGeom>
        </p:spPr>
      </p:pic>
    </p:spTree>
    <p:extLst>
      <p:ext uri="{BB962C8B-B14F-4D97-AF65-F5344CB8AC3E}">
        <p14:creationId xmlns:p14="http://schemas.microsoft.com/office/powerpoint/2010/main" val="185571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CE931C-CC38-1048-A708-9AE88D679B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D702072-8FAE-8D43-B3E9-39B44B3B5B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18E710-E0BD-7441-8339-C310A48E5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F5ED3-6F20-B040-9B4B-AF35E038CA7F}" type="datetimeFigureOut">
              <a:rPr lang="en-US" smtClean="0"/>
              <a:t>11/18/2022</a:t>
            </a:fld>
            <a:endParaRPr lang="en-US"/>
          </a:p>
        </p:txBody>
      </p:sp>
      <p:sp>
        <p:nvSpPr>
          <p:cNvPr id="5" name="Footer Placeholder 4">
            <a:extLst>
              <a:ext uri="{FF2B5EF4-FFF2-40B4-BE49-F238E27FC236}">
                <a16:creationId xmlns:a16="http://schemas.microsoft.com/office/drawing/2014/main" id="{54F3791F-8B5F-4948-A282-B5A785CB3D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F6617-B429-4640-8262-44043ED115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1CF1F-ED60-2148-B8CE-00040DCE5054}" type="slidenum">
              <a:rPr lang="en-US" smtClean="0"/>
              <a:t>‹#›</a:t>
            </a:fld>
            <a:endParaRPr lang="en-US"/>
          </a:p>
        </p:txBody>
      </p:sp>
      <p:pic>
        <p:nvPicPr>
          <p:cNvPr id="11" name="Picture 10">
            <a:extLst>
              <a:ext uri="{FF2B5EF4-FFF2-40B4-BE49-F238E27FC236}">
                <a16:creationId xmlns:a16="http://schemas.microsoft.com/office/drawing/2014/main" id="{5C8A2B13-B4C1-0840-B2E0-F8FEEC3291AC}"/>
              </a:ext>
            </a:extLst>
          </p:cNvPr>
          <p:cNvPicPr>
            <a:picLocks noChangeAspect="1"/>
          </p:cNvPicPr>
          <p:nvPr userDrawn="1"/>
        </p:nvPicPr>
        <p:blipFill>
          <a:blip r:embed="rId28"/>
          <a:stretch>
            <a:fillRect/>
          </a:stretch>
        </p:blipFill>
        <p:spPr>
          <a:xfrm>
            <a:off x="0" y="6094644"/>
            <a:ext cx="12192000" cy="763356"/>
          </a:xfrm>
          <a:prstGeom prst="rect">
            <a:avLst/>
          </a:prstGeom>
        </p:spPr>
      </p:pic>
      <p:pic>
        <p:nvPicPr>
          <p:cNvPr id="12" name="Picture 11" descr="A close up of text on a black background&#10;&#10;Description automatically generated">
            <a:extLst>
              <a:ext uri="{FF2B5EF4-FFF2-40B4-BE49-F238E27FC236}">
                <a16:creationId xmlns:a16="http://schemas.microsoft.com/office/drawing/2014/main" id="{5730B299-41F5-2047-8353-EAE7CCBF05AE}"/>
              </a:ext>
            </a:extLst>
          </p:cNvPr>
          <p:cNvPicPr>
            <a:picLocks noChangeAspect="1"/>
          </p:cNvPicPr>
          <p:nvPr userDrawn="1"/>
        </p:nvPicPr>
        <p:blipFill>
          <a:blip r:embed="rId29" cstate="email">
            <a:extLst>
              <a:ext uri="{28A0092B-C50C-407E-A947-70E740481C1C}">
                <a14:useLocalDpi xmlns:a14="http://schemas.microsoft.com/office/drawing/2010/main"/>
              </a:ext>
            </a:extLst>
          </a:blip>
          <a:stretch>
            <a:fillRect/>
          </a:stretch>
        </p:blipFill>
        <p:spPr>
          <a:xfrm>
            <a:off x="10982325" y="6252050"/>
            <a:ext cx="1039064" cy="444019"/>
          </a:xfrm>
          <a:prstGeom prst="rect">
            <a:avLst/>
          </a:prstGeom>
        </p:spPr>
      </p:pic>
      <p:sp>
        <p:nvSpPr>
          <p:cNvPr id="13" name="Rectangle 12">
            <a:extLst>
              <a:ext uri="{FF2B5EF4-FFF2-40B4-BE49-F238E27FC236}">
                <a16:creationId xmlns:a16="http://schemas.microsoft.com/office/drawing/2014/main" id="{4D1D0CFC-F841-2F47-9FA3-F38FC2A92DCC}"/>
              </a:ext>
            </a:extLst>
          </p:cNvPr>
          <p:cNvSpPr/>
          <p:nvPr userDrawn="1"/>
        </p:nvSpPr>
        <p:spPr>
          <a:xfrm>
            <a:off x="170611" y="6288996"/>
            <a:ext cx="2373400" cy="369332"/>
          </a:xfrm>
          <a:prstGeom prst="rect">
            <a:avLst/>
          </a:prstGeom>
        </p:spPr>
        <p:txBody>
          <a:bodyPr wrap="square">
            <a:spAutoFit/>
          </a:bodyPr>
          <a:lstStyle/>
          <a:p>
            <a:r>
              <a:rPr lang="en-US" dirty="0" err="1">
                <a:solidFill>
                  <a:schemeClr val="bg1"/>
                </a:solidFill>
                <a:latin typeface="Futura Medium" panose="020B0602020204020303" pitchFamily="34" charset="-79"/>
                <a:cs typeface="Futura Medium" panose="020B0602020204020303" pitchFamily="34" charset="-79"/>
              </a:rPr>
              <a:t>NeighborWorks.org</a:t>
            </a:r>
            <a:endParaRPr lang="en-US"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4171048092"/>
      </p:ext>
    </p:extLst>
  </p:cSld>
  <p:clrMap bg1="lt1" tx1="dk1" bg2="lt2" tx2="dk2" accent1="accent1" accent2="accent2" accent3="accent3" accent4="accent4" accent5="accent5" accent6="accent6" hlink="hlink" folHlink="folHlink"/>
  <p:sldLayoutIdLst>
    <p:sldLayoutId id="2147483649" r:id="rId1"/>
    <p:sldLayoutId id="2147483728" r:id="rId2"/>
    <p:sldLayoutId id="2147483652" r:id="rId3"/>
    <p:sldLayoutId id="2147483690" r:id="rId4"/>
    <p:sldLayoutId id="2147483653" r:id="rId5"/>
    <p:sldLayoutId id="2147483656" r:id="rId6"/>
    <p:sldLayoutId id="2147483650" r:id="rId7"/>
    <p:sldLayoutId id="2147483727" r:id="rId8"/>
    <p:sldLayoutId id="2147483712" r:id="rId9"/>
    <p:sldLayoutId id="2147483722" r:id="rId10"/>
    <p:sldLayoutId id="2147483713" r:id="rId11"/>
    <p:sldLayoutId id="2147483723" r:id="rId12"/>
    <p:sldLayoutId id="2147483714" r:id="rId13"/>
    <p:sldLayoutId id="2147483721" r:id="rId14"/>
    <p:sldLayoutId id="2147483715" r:id="rId15"/>
    <p:sldLayoutId id="2147483716" r:id="rId16"/>
    <p:sldLayoutId id="2147483717" r:id="rId17"/>
    <p:sldLayoutId id="2147483718" r:id="rId18"/>
    <p:sldLayoutId id="2147483725" r:id="rId19"/>
    <p:sldLayoutId id="2147483726" r:id="rId20"/>
    <p:sldLayoutId id="2147483720" r:id="rId21"/>
    <p:sldLayoutId id="2147483711" r:id="rId22"/>
    <p:sldLayoutId id="2147483651" r:id="rId23"/>
    <p:sldLayoutId id="2147483654" r:id="rId24"/>
    <p:sldLayoutId id="2147483657" r:id="rId25"/>
    <p:sldLayoutId id="2147483659" r:id="rId26"/>
  </p:sldLayoutIdLst>
  <p:txStyles>
    <p:titleStyle>
      <a:lvl1pPr algn="l" defTabSz="914400" rtl="0" eaLnBrk="1" latinLnBrk="0" hangingPunct="1">
        <a:lnSpc>
          <a:spcPct val="90000"/>
        </a:lnSpc>
        <a:spcBef>
          <a:spcPct val="0"/>
        </a:spcBef>
        <a:buNone/>
        <a:defRPr sz="4400" b="1" i="0" kern="1200" baseline="0">
          <a:solidFill>
            <a:schemeClr val="accent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eighborworks.org/Community/Rural" TargetMode="External"/><Relationship Id="rId2" Type="http://schemas.openxmlformats.org/officeDocument/2006/relationships/hyperlink" Target="https://www.neighborworks.org/Media-Center/Research" TargetMode="External"/><Relationship Id="rId1" Type="http://schemas.openxmlformats.org/officeDocument/2006/relationships/slideLayout" Target="../slideLayouts/slideLayout23.xml"/><Relationship Id="rId4" Type="http://schemas.openxmlformats.org/officeDocument/2006/relationships/hyperlink" Target="https://www.neighborworks.org/research/manufactured-housing-blueprint-for-affordability-community-impac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hyperlink" Target="https://creativecommons.org/licenses/by-nd/3.0/" TargetMode="External"/><Relationship Id="rId4" Type="http://schemas.openxmlformats.org/officeDocument/2006/relationships/hyperlink" Target="http://jonathonhutchinson.com.au/2019-internet-research-overview/"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C175F4-E4C0-8554-A0AC-8F09DDBD2CA2}"/>
              </a:ext>
            </a:extLst>
          </p:cNvPr>
          <p:cNvSpPr>
            <a:spLocks noGrp="1"/>
          </p:cNvSpPr>
          <p:nvPr>
            <p:ph type="title"/>
          </p:nvPr>
        </p:nvSpPr>
        <p:spPr/>
        <p:txBody>
          <a:bodyPr/>
          <a:lstStyle/>
          <a:p>
            <a:r>
              <a:rPr lang="en-US" dirty="0"/>
              <a:t>How to Use this PowerPoint presentation</a:t>
            </a:r>
          </a:p>
        </p:txBody>
      </p:sp>
      <p:sp>
        <p:nvSpPr>
          <p:cNvPr id="5" name="Text Placeholder 4">
            <a:extLst>
              <a:ext uri="{FF2B5EF4-FFF2-40B4-BE49-F238E27FC236}">
                <a16:creationId xmlns:a16="http://schemas.microsoft.com/office/drawing/2014/main" id="{91890F3C-8E46-F3DB-DF7C-B9263032240E}"/>
              </a:ext>
            </a:extLst>
          </p:cNvPr>
          <p:cNvSpPr>
            <a:spLocks noGrp="1"/>
          </p:cNvSpPr>
          <p:nvPr>
            <p:ph type="body" idx="1"/>
          </p:nvPr>
        </p:nvSpPr>
        <p:spPr/>
        <p:txBody>
          <a:bodyPr>
            <a:normAutofit fontScale="85000" lnSpcReduction="20000"/>
          </a:bodyPr>
          <a:lstStyle/>
          <a:p>
            <a:r>
              <a:rPr lang="en-US" dirty="0"/>
              <a:t>This PowerPoint presentation is part of "</a:t>
            </a:r>
            <a:r>
              <a:rPr lang="en-US" dirty="0">
                <a:hlinkClick r:id="rId2"/>
              </a:rPr>
              <a:t>Manufactured Housing: A Resource for Engaging Nonprofit Boards and Community Stakeholders</a:t>
            </a:r>
            <a:r>
              <a:rPr lang="en-US" dirty="0"/>
              <a:t>." Looking for another presentation or guide? </a:t>
            </a:r>
            <a:r>
              <a:rPr lang="en-US" dirty="0">
                <a:hlinkClick r:id="rId3"/>
              </a:rPr>
              <a:t>Visit our website</a:t>
            </a:r>
            <a:r>
              <a:rPr lang="en-US" dirty="0"/>
              <a:t>. </a:t>
            </a:r>
          </a:p>
          <a:p>
            <a:endParaRPr lang="en-US" dirty="0"/>
          </a:p>
          <a:p>
            <a:r>
              <a:rPr lang="en-US" dirty="0"/>
              <a:t>If you are still learning about manufactured housing, download </a:t>
            </a:r>
            <a:r>
              <a:rPr lang="en-US" dirty="0">
                <a:hlinkClick r:id="rId4"/>
              </a:rPr>
              <a:t>Manufactured Housing: Blueprint for Affordability and Community Impact</a:t>
            </a:r>
            <a:r>
              <a:rPr lang="en-US" dirty="0"/>
              <a:t>.</a:t>
            </a:r>
          </a:p>
        </p:txBody>
      </p:sp>
    </p:spTree>
    <p:extLst>
      <p:ext uri="{BB962C8B-B14F-4D97-AF65-F5344CB8AC3E}">
        <p14:creationId xmlns:p14="http://schemas.microsoft.com/office/powerpoint/2010/main" val="2679442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D06C-52C8-EEFF-B107-7305AB477ED5}"/>
              </a:ext>
            </a:extLst>
          </p:cNvPr>
          <p:cNvSpPr>
            <a:spLocks noGrp="1"/>
          </p:cNvSpPr>
          <p:nvPr>
            <p:ph type="title"/>
          </p:nvPr>
        </p:nvSpPr>
        <p:spPr/>
        <p:txBody>
          <a:bodyPr/>
          <a:lstStyle/>
          <a:p>
            <a:r>
              <a:rPr lang="en-US" dirty="0"/>
              <a:t>‘MH Friendly’ Jurisdictions</a:t>
            </a:r>
          </a:p>
        </p:txBody>
      </p:sp>
      <p:sp>
        <p:nvSpPr>
          <p:cNvPr id="4" name="TextBox 3">
            <a:extLst>
              <a:ext uri="{FF2B5EF4-FFF2-40B4-BE49-F238E27FC236}">
                <a16:creationId xmlns:a16="http://schemas.microsoft.com/office/drawing/2014/main" id="{2271EC4B-FF6A-946D-D24F-12326D40D5F3}"/>
              </a:ext>
            </a:extLst>
          </p:cNvPr>
          <p:cNvSpPr txBox="1"/>
          <p:nvPr/>
        </p:nvSpPr>
        <p:spPr>
          <a:xfrm>
            <a:off x="1045029" y="1690688"/>
            <a:ext cx="10308771" cy="341632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Garamond" panose="02020404030301010803" pitchFamily="18" charset="0"/>
              </a:rPr>
              <a:t>According to Freddie Mac, the more stringent the zoning regulations in a jurisdiction, the lower the percentage of manufactured homes as a share of occupied housing units. </a:t>
            </a:r>
          </a:p>
          <a:p>
            <a:pPr marL="342900" indent="-342900">
              <a:buFont typeface="Arial" panose="020B0604020202020204" pitchFamily="34" charset="0"/>
              <a:buChar char="•"/>
            </a:pPr>
            <a:endParaRPr lang="en-US" sz="2400" dirty="0">
              <a:latin typeface="Garamond" panose="02020404030301010803" pitchFamily="18" charset="0"/>
            </a:endParaRPr>
          </a:p>
          <a:p>
            <a:pPr marL="342900" indent="-342900">
              <a:buFont typeface="Arial" panose="020B0604020202020204" pitchFamily="34" charset="0"/>
              <a:buChar char="•"/>
            </a:pPr>
            <a:r>
              <a:rPr lang="en-US" sz="2400" dirty="0">
                <a:latin typeface="Garamond" panose="02020404030301010803" pitchFamily="18" charset="0"/>
              </a:rPr>
              <a:t>The stricter a state’s regulation around residential land use, the smaller the number of manufactured homes shipped to that state. </a:t>
            </a:r>
          </a:p>
          <a:p>
            <a:pPr marL="342900" indent="-342900">
              <a:buFont typeface="Arial" panose="020B0604020202020204" pitchFamily="34" charset="0"/>
              <a:buChar char="•"/>
            </a:pPr>
            <a:endParaRPr lang="en-US" sz="2400" dirty="0">
              <a:latin typeface="Garamond" panose="02020404030301010803" pitchFamily="18" charset="0"/>
            </a:endParaRPr>
          </a:p>
          <a:p>
            <a:pPr marL="342900" indent="-342900">
              <a:buFont typeface="Arial" panose="020B0604020202020204" pitchFamily="34" charset="0"/>
              <a:buChar char="•"/>
            </a:pPr>
            <a:r>
              <a:rPr lang="en-US" sz="2400" dirty="0">
                <a:latin typeface="Garamond" panose="02020404030301010803" pitchFamily="18" charset="0"/>
              </a:rPr>
              <a:t>The Midwest has the highest proportion of MH-friendly jurisdictions and the Northeast the lowest.</a:t>
            </a:r>
          </a:p>
        </p:txBody>
      </p:sp>
      <p:pic>
        <p:nvPicPr>
          <p:cNvPr id="5" name="Picture 2" descr="See the source image">
            <a:extLst>
              <a:ext uri="{FF2B5EF4-FFF2-40B4-BE49-F238E27FC236}">
                <a16:creationId xmlns:a16="http://schemas.microsoft.com/office/drawing/2014/main" id="{A7DEA179-008D-6B96-D085-B6DC4C1AB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929" y="4934756"/>
            <a:ext cx="3334871" cy="106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795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8D06C-52C8-EEFF-B107-7305AB477ED5}"/>
              </a:ext>
            </a:extLst>
          </p:cNvPr>
          <p:cNvSpPr>
            <a:spLocks noGrp="1"/>
          </p:cNvSpPr>
          <p:nvPr>
            <p:ph type="title"/>
          </p:nvPr>
        </p:nvSpPr>
        <p:spPr/>
        <p:txBody>
          <a:bodyPr/>
          <a:lstStyle/>
          <a:p>
            <a:r>
              <a:rPr lang="en-US" dirty="0"/>
              <a:t>‘MH Friendly’ Jurisdictions</a:t>
            </a:r>
          </a:p>
        </p:txBody>
      </p:sp>
      <p:sp>
        <p:nvSpPr>
          <p:cNvPr id="4" name="TextBox 3">
            <a:extLst>
              <a:ext uri="{FF2B5EF4-FFF2-40B4-BE49-F238E27FC236}">
                <a16:creationId xmlns:a16="http://schemas.microsoft.com/office/drawing/2014/main" id="{2271EC4B-FF6A-946D-D24F-12326D40D5F3}"/>
              </a:ext>
            </a:extLst>
          </p:cNvPr>
          <p:cNvSpPr txBox="1"/>
          <p:nvPr/>
        </p:nvSpPr>
        <p:spPr>
          <a:xfrm>
            <a:off x="1045029" y="1683205"/>
            <a:ext cx="10308771" cy="3785652"/>
          </a:xfrm>
          <a:prstGeom prst="rect">
            <a:avLst/>
          </a:prstGeom>
          <a:noFill/>
        </p:spPr>
        <p:txBody>
          <a:bodyPr wrap="square">
            <a:spAutoFit/>
          </a:bodyPr>
          <a:lstStyle/>
          <a:p>
            <a:r>
              <a:rPr lang="en-US" sz="2400" dirty="0">
                <a:latin typeface="Garamond" panose="02020404030301010803" pitchFamily="18" charset="0"/>
              </a:rPr>
              <a:t>According to Freddie Mac, a jurisdiction is considered “MH friendly” if it meets the following criteria: </a:t>
            </a:r>
          </a:p>
          <a:p>
            <a:pPr marL="342900" indent="-342900">
              <a:buFont typeface="Arial" panose="020B0604020202020204" pitchFamily="34" charset="0"/>
              <a:buChar char="•"/>
            </a:pPr>
            <a:r>
              <a:rPr lang="en-US" sz="2400" dirty="0">
                <a:latin typeface="Garamond" panose="02020404030301010803" pitchFamily="18" charset="0"/>
              </a:rPr>
              <a:t>Has a lot-size requirement of a half acre or less. </a:t>
            </a:r>
          </a:p>
          <a:p>
            <a:pPr marL="342900" indent="-342900">
              <a:buFont typeface="Arial" panose="020B0604020202020204" pitchFamily="34" charset="0"/>
              <a:buChar char="•"/>
            </a:pPr>
            <a:r>
              <a:rPr lang="en-US" sz="2400" dirty="0">
                <a:latin typeface="Garamond" panose="02020404030301010803" pitchFamily="18" charset="0"/>
              </a:rPr>
              <a:t>Has a </a:t>
            </a:r>
            <a:r>
              <a:rPr lang="en-US" sz="2400" b="0" i="0" dirty="0">
                <a:effectLst/>
                <a:latin typeface="Garamond" panose="02020404030301010803" pitchFamily="18" charset="0"/>
              </a:rPr>
              <a:t>Wharton Residential Land Use Regulation Index (</a:t>
            </a:r>
            <a:r>
              <a:rPr lang="en-US" sz="2400" dirty="0">
                <a:latin typeface="Garamond" panose="02020404030301010803" pitchFamily="18" charset="0"/>
              </a:rPr>
              <a:t>WRLURI) value less than the median index value.</a:t>
            </a:r>
          </a:p>
          <a:p>
            <a:pPr marL="342900" indent="-342900">
              <a:buFont typeface="Arial" panose="020B0604020202020204" pitchFamily="34" charset="0"/>
              <a:buChar char="•"/>
            </a:pPr>
            <a:r>
              <a:rPr lang="en-US" sz="2400" dirty="0">
                <a:latin typeface="Garamond" panose="02020404030301010803" pitchFamily="18" charset="0"/>
              </a:rPr>
              <a:t>Allows placements to some extent or at least does not ban them outright. </a:t>
            </a:r>
          </a:p>
          <a:p>
            <a:pPr marL="342900" indent="-342900">
              <a:buFont typeface="Arial" panose="020B0604020202020204" pitchFamily="34" charset="0"/>
              <a:buChar char="•"/>
            </a:pPr>
            <a:r>
              <a:rPr lang="en-US" sz="2400" dirty="0">
                <a:latin typeface="Garamond" panose="02020404030301010803" pitchFamily="18" charset="0"/>
              </a:rPr>
              <a:t>Imposes no constraints on new housing supply. </a:t>
            </a:r>
          </a:p>
          <a:p>
            <a:pPr marL="342900" indent="-342900">
              <a:buFont typeface="Arial" panose="020B0604020202020204" pitchFamily="34" charset="0"/>
              <a:buChar char="•"/>
            </a:pPr>
            <a:r>
              <a:rPr lang="en-US" sz="2400" dirty="0">
                <a:latin typeface="Garamond" panose="02020404030301010803" pitchFamily="18" charset="0"/>
              </a:rPr>
              <a:t>Strongly encourages inclusion of manufactured housing through designation of manufactured homes as real property, zoning and consistent treatment with other housing types.</a:t>
            </a:r>
          </a:p>
        </p:txBody>
      </p:sp>
      <p:pic>
        <p:nvPicPr>
          <p:cNvPr id="2050" name="Picture 2" descr="See the source image">
            <a:extLst>
              <a:ext uri="{FF2B5EF4-FFF2-40B4-BE49-F238E27FC236}">
                <a16:creationId xmlns:a16="http://schemas.microsoft.com/office/drawing/2014/main" id="{0C5AE745-0E34-8F8F-7D29-D297C3B6B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929" y="4934756"/>
            <a:ext cx="3334871" cy="106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234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FB796D-5711-97DE-637D-143AE8A8AD5A}"/>
              </a:ext>
            </a:extLst>
          </p:cNvPr>
          <p:cNvSpPr>
            <a:spLocks noGrp="1"/>
          </p:cNvSpPr>
          <p:nvPr>
            <p:ph type="title"/>
          </p:nvPr>
        </p:nvSpPr>
        <p:spPr>
          <a:xfrm>
            <a:off x="437322" y="687046"/>
            <a:ext cx="5327374" cy="1325563"/>
          </a:xfrm>
        </p:spPr>
        <p:txBody>
          <a:bodyPr>
            <a:normAutofit/>
          </a:bodyPr>
          <a:lstStyle/>
          <a:p>
            <a:r>
              <a:rPr lang="en-US" dirty="0"/>
              <a:t>Supporting State and Local Zoning</a:t>
            </a:r>
          </a:p>
        </p:txBody>
      </p:sp>
      <p:sp>
        <p:nvSpPr>
          <p:cNvPr id="11" name="Content Placeholder 10">
            <a:extLst>
              <a:ext uri="{FF2B5EF4-FFF2-40B4-BE49-F238E27FC236}">
                <a16:creationId xmlns:a16="http://schemas.microsoft.com/office/drawing/2014/main" id="{65935D4B-0F06-466F-8AE9-B1E613E9436A}"/>
              </a:ext>
            </a:extLst>
          </p:cNvPr>
          <p:cNvSpPr>
            <a:spLocks noGrp="1"/>
          </p:cNvSpPr>
          <p:nvPr>
            <p:ph idx="1"/>
          </p:nvPr>
        </p:nvSpPr>
        <p:spPr>
          <a:xfrm>
            <a:off x="437322" y="2061865"/>
            <a:ext cx="5327374" cy="4290969"/>
          </a:xfrm>
        </p:spPr>
        <p:txBody>
          <a:bodyPr vert="horz" lIns="91440" tIns="45720" rIns="91440" bIns="45720" rtlCol="0" anchor="t">
            <a:normAutofit/>
          </a:bodyPr>
          <a:lstStyle/>
          <a:p>
            <a:r>
              <a:rPr lang="en-US" dirty="0">
                <a:latin typeface="Garamond"/>
              </a:rPr>
              <a:t>MH can bring more housing to a tight market and be designed to fit into local neighborhoods.</a:t>
            </a:r>
          </a:p>
          <a:p>
            <a:r>
              <a:rPr lang="en-US" dirty="0">
                <a:effectLst/>
                <a:latin typeface="Garamond" panose="02020404030301010803" pitchFamily="18" charset="0"/>
              </a:rPr>
              <a:t>MH can bring increased revenues, lower home prices, and the opportunity to be proactive leaders to a local planning commission.</a:t>
            </a:r>
            <a:endParaRPr lang="en-US" sz="4000" dirty="0">
              <a:latin typeface="Garamond" panose="02020404030301010803" pitchFamily="18" charset="0"/>
            </a:endParaRPr>
          </a:p>
          <a:p>
            <a:pPr marL="0" indent="0">
              <a:buNone/>
            </a:pPr>
            <a:endParaRPr lang="en-US" dirty="0"/>
          </a:p>
        </p:txBody>
      </p:sp>
      <p:pic>
        <p:nvPicPr>
          <p:cNvPr id="1026" name="Picture 2" descr="See the source image">
            <a:extLst>
              <a:ext uri="{FF2B5EF4-FFF2-40B4-BE49-F238E27FC236}">
                <a16:creationId xmlns:a16="http://schemas.microsoft.com/office/drawing/2014/main" id="{DF71A736-5AAE-AE1B-1BF3-3B820A85E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49828"/>
            <a:ext cx="5780315" cy="3853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693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FB796D-5711-97DE-637D-143AE8A8AD5A}"/>
              </a:ext>
            </a:extLst>
          </p:cNvPr>
          <p:cNvSpPr>
            <a:spLocks noGrp="1"/>
          </p:cNvSpPr>
          <p:nvPr>
            <p:ph type="title"/>
          </p:nvPr>
        </p:nvSpPr>
        <p:spPr>
          <a:xfrm>
            <a:off x="437322" y="687046"/>
            <a:ext cx="5327374" cy="1325563"/>
          </a:xfrm>
        </p:spPr>
        <p:txBody>
          <a:bodyPr>
            <a:normAutofit/>
          </a:bodyPr>
          <a:lstStyle/>
          <a:p>
            <a:r>
              <a:rPr lang="en-US" dirty="0"/>
              <a:t>Supporting State and Local Zoning</a:t>
            </a:r>
          </a:p>
        </p:txBody>
      </p:sp>
      <p:sp>
        <p:nvSpPr>
          <p:cNvPr id="11" name="Content Placeholder 10">
            <a:extLst>
              <a:ext uri="{FF2B5EF4-FFF2-40B4-BE49-F238E27FC236}">
                <a16:creationId xmlns:a16="http://schemas.microsoft.com/office/drawing/2014/main" id="{65935D4B-0F06-466F-8AE9-B1E613E9436A}"/>
              </a:ext>
            </a:extLst>
          </p:cNvPr>
          <p:cNvSpPr>
            <a:spLocks noGrp="1"/>
          </p:cNvSpPr>
          <p:nvPr>
            <p:ph idx="1"/>
          </p:nvPr>
        </p:nvSpPr>
        <p:spPr>
          <a:xfrm>
            <a:off x="6488109" y="1993168"/>
            <a:ext cx="5327374" cy="4290969"/>
          </a:xfrm>
        </p:spPr>
        <p:txBody>
          <a:bodyPr/>
          <a:lstStyle/>
          <a:p>
            <a:r>
              <a:rPr lang="en-US" dirty="0">
                <a:latin typeface="Garamond" panose="02020404030301010803" pitchFamily="18" charset="0"/>
              </a:rPr>
              <a:t>Update zoning policy to remove outdated references to trailer parks or mobile homes.</a:t>
            </a:r>
          </a:p>
          <a:p>
            <a:r>
              <a:rPr lang="en-US" dirty="0">
                <a:latin typeface="Garamond" panose="02020404030301010803" pitchFamily="18" charset="0"/>
              </a:rPr>
              <a:t>Explicitly treat MH same as any other single-family home. </a:t>
            </a:r>
          </a:p>
          <a:p>
            <a:r>
              <a:rPr lang="en-US" dirty="0">
                <a:latin typeface="Garamond" panose="02020404030301010803" pitchFamily="18" charset="0"/>
              </a:rPr>
              <a:t>E</a:t>
            </a:r>
            <a:r>
              <a:rPr lang="en-US" dirty="0">
                <a:effectLst/>
                <a:latin typeface="Garamond" panose="02020404030301010803" pitchFamily="18" charset="0"/>
              </a:rPr>
              <a:t>ase or eliminate minimum square footage requirements for new homes.</a:t>
            </a:r>
            <a:endParaRPr lang="en-US" sz="4000" dirty="0">
              <a:latin typeface="Garamond" panose="02020404030301010803" pitchFamily="18" charset="0"/>
            </a:endParaRPr>
          </a:p>
          <a:p>
            <a:endParaRPr lang="en-US" dirty="0"/>
          </a:p>
        </p:txBody>
      </p:sp>
      <p:pic>
        <p:nvPicPr>
          <p:cNvPr id="3" name="Picture 2" descr="A picture containing grass, outdoor, sky, building&#10;&#10;Description automatically generated">
            <a:extLst>
              <a:ext uri="{FF2B5EF4-FFF2-40B4-BE49-F238E27FC236}">
                <a16:creationId xmlns:a16="http://schemas.microsoft.com/office/drawing/2014/main" id="{FC4056B2-A92C-02C3-762E-1C30776089BA}"/>
              </a:ext>
            </a:extLst>
          </p:cNvPr>
          <p:cNvPicPr>
            <a:picLocks noChangeAspect="1"/>
          </p:cNvPicPr>
          <p:nvPr/>
        </p:nvPicPr>
        <p:blipFill>
          <a:blip r:embed="rId3"/>
          <a:stretch>
            <a:fillRect/>
          </a:stretch>
        </p:blipFill>
        <p:spPr>
          <a:xfrm>
            <a:off x="728341" y="2048418"/>
            <a:ext cx="5367659" cy="3006046"/>
          </a:xfrm>
          <a:prstGeom prst="rect">
            <a:avLst/>
          </a:prstGeom>
        </p:spPr>
      </p:pic>
    </p:spTree>
    <p:extLst>
      <p:ext uri="{BB962C8B-B14F-4D97-AF65-F5344CB8AC3E}">
        <p14:creationId xmlns:p14="http://schemas.microsoft.com/office/powerpoint/2010/main" val="25133922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2387-7115-4247-804C-A8DA58453B11}"/>
              </a:ext>
            </a:extLst>
          </p:cNvPr>
          <p:cNvSpPr>
            <a:spLocks noGrp="1"/>
          </p:cNvSpPr>
          <p:nvPr>
            <p:ph type="title"/>
          </p:nvPr>
        </p:nvSpPr>
        <p:spPr/>
        <p:txBody>
          <a:bodyPr vert="horz" lIns="91440" tIns="45720" rIns="91440" bIns="45720" rtlCol="0" anchor="ctr">
            <a:normAutofit fontScale="90000"/>
          </a:bodyPr>
          <a:lstStyle/>
          <a:p>
            <a:r>
              <a:rPr lang="en-US" b="1" i="0" kern="1200" baseline="0" dirty="0"/>
              <a:t>Designated Manufactured Home – Washington State Policy</a:t>
            </a:r>
          </a:p>
        </p:txBody>
      </p:sp>
      <p:sp>
        <p:nvSpPr>
          <p:cNvPr id="3" name="Content Placeholder 2">
            <a:extLst>
              <a:ext uri="{FF2B5EF4-FFF2-40B4-BE49-F238E27FC236}">
                <a16:creationId xmlns:a16="http://schemas.microsoft.com/office/drawing/2014/main" id="{8DC5C892-E70A-1B35-9805-472C139EF2FA}"/>
              </a:ext>
            </a:extLst>
          </p:cNvPr>
          <p:cNvSpPr>
            <a:spLocks noGrp="1"/>
          </p:cNvSpPr>
          <p:nvPr>
            <p:ph sz="half" idx="1"/>
          </p:nvPr>
        </p:nvSpPr>
        <p:spPr>
          <a:xfrm>
            <a:off x="838199" y="1613647"/>
            <a:ext cx="10678887" cy="4156916"/>
          </a:xfrm>
        </p:spPr>
        <p:txBody>
          <a:bodyPr>
            <a:normAutofit/>
          </a:bodyPr>
          <a:lstStyle/>
          <a:p>
            <a:pPr>
              <a:spcBef>
                <a:spcPts val="0"/>
              </a:spcBef>
            </a:pPr>
            <a:r>
              <a:rPr lang="en-US" b="0" i="0" dirty="0">
                <a:solidFill>
                  <a:srgbClr val="000000"/>
                </a:solidFill>
                <a:effectLst/>
              </a:rPr>
              <a:t>A "designated manufactured home" is a manufactured home constructed after June 15, 1976, in accordance with state and federal requirements for manufactured homes, which:</a:t>
            </a:r>
          </a:p>
          <a:p>
            <a:pPr lvl="1" indent="0">
              <a:buNone/>
            </a:pPr>
            <a:r>
              <a:rPr lang="en-US" b="0" i="0" dirty="0">
                <a:solidFill>
                  <a:srgbClr val="000000"/>
                </a:solidFill>
                <a:effectLst/>
              </a:rPr>
              <a:t>(a) Is comprised of two or more sections each of not less than 12’ x 36’;</a:t>
            </a:r>
          </a:p>
          <a:p>
            <a:pPr lvl="1" indent="0">
              <a:buNone/>
            </a:pPr>
            <a:r>
              <a:rPr lang="en-US" b="0" i="0" dirty="0">
                <a:solidFill>
                  <a:srgbClr val="000000"/>
                </a:solidFill>
                <a:effectLst/>
              </a:rPr>
              <a:t>(b) Has a composition or wood shake or shingle, coated metal, or similar roof of nominal 3:12 pitch; and</a:t>
            </a:r>
          </a:p>
          <a:p>
            <a:pPr lvl="1" indent="0">
              <a:buNone/>
            </a:pPr>
            <a:r>
              <a:rPr lang="en-US" b="0" i="0" dirty="0">
                <a:solidFill>
                  <a:srgbClr val="000000"/>
                </a:solidFill>
                <a:effectLst/>
              </a:rPr>
              <a:t>(c) Has exterior siding similar to</a:t>
            </a:r>
            <a:r>
              <a:rPr lang="en-US" dirty="0">
                <a:solidFill>
                  <a:srgbClr val="000000"/>
                </a:solidFill>
              </a:rPr>
              <a:t> </a:t>
            </a:r>
            <a:r>
              <a:rPr lang="en-US" b="0" i="0" dirty="0">
                <a:solidFill>
                  <a:srgbClr val="000000"/>
                </a:solidFill>
                <a:effectLst/>
              </a:rPr>
              <a:t>siding materials commonly used on conventional site-built uniform building code single-family residences.</a:t>
            </a:r>
          </a:p>
          <a:p>
            <a:pPr lvl="1" indent="0">
              <a:buNone/>
            </a:pPr>
            <a:endParaRPr lang="en-US" dirty="0">
              <a:solidFill>
                <a:srgbClr val="000000"/>
              </a:solidFill>
            </a:endParaRPr>
          </a:p>
          <a:p>
            <a:pPr lvl="1" indent="0">
              <a:buNone/>
            </a:pPr>
            <a:r>
              <a:rPr lang="en-US" dirty="0">
                <a:solidFill>
                  <a:srgbClr val="000000"/>
                </a:solidFill>
              </a:rPr>
              <a:t>It is not a “used” manufactured home.</a:t>
            </a:r>
            <a:endParaRPr lang="en-US" b="0" i="0" dirty="0">
              <a:solidFill>
                <a:srgbClr val="000000"/>
              </a:solidFill>
              <a:effectLst/>
            </a:endParaRPr>
          </a:p>
          <a:p>
            <a:endParaRPr lang="en-US" dirty="0">
              <a:latin typeface="Garamond" panose="02020404030301010803" pitchFamily="18" charset="0"/>
            </a:endParaRPr>
          </a:p>
          <a:p>
            <a:endParaRPr lang="en-US" dirty="0">
              <a:latin typeface="Garamond" panose="02020404030301010803" pitchFamily="18" charset="0"/>
            </a:endParaRPr>
          </a:p>
          <a:p>
            <a:endParaRPr lang="en-US" dirty="0"/>
          </a:p>
        </p:txBody>
      </p:sp>
    </p:spTree>
    <p:extLst>
      <p:ext uri="{BB962C8B-B14F-4D97-AF65-F5344CB8AC3E}">
        <p14:creationId xmlns:p14="http://schemas.microsoft.com/office/powerpoint/2010/main" val="3912349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2387-7115-4247-804C-A8DA58453B11}"/>
              </a:ext>
            </a:extLst>
          </p:cNvPr>
          <p:cNvSpPr>
            <a:spLocks noGrp="1"/>
          </p:cNvSpPr>
          <p:nvPr>
            <p:ph type="title"/>
          </p:nvPr>
        </p:nvSpPr>
        <p:spPr/>
        <p:txBody>
          <a:bodyPr vert="horz" lIns="91440" tIns="45720" rIns="91440" bIns="45720" rtlCol="0" anchor="ctr">
            <a:normAutofit/>
          </a:bodyPr>
          <a:lstStyle/>
          <a:p>
            <a:r>
              <a:rPr lang="en-US" b="1" i="0" kern="1200" baseline="0"/>
              <a:t>Designated Manufactured Home </a:t>
            </a:r>
          </a:p>
        </p:txBody>
      </p:sp>
      <p:sp>
        <p:nvSpPr>
          <p:cNvPr id="3" name="Content Placeholder 2">
            <a:extLst>
              <a:ext uri="{FF2B5EF4-FFF2-40B4-BE49-F238E27FC236}">
                <a16:creationId xmlns:a16="http://schemas.microsoft.com/office/drawing/2014/main" id="{8DC5C892-E70A-1B35-9805-472C139EF2FA}"/>
              </a:ext>
            </a:extLst>
          </p:cNvPr>
          <p:cNvSpPr>
            <a:spLocks noGrp="1"/>
          </p:cNvSpPr>
          <p:nvPr>
            <p:ph sz="half" idx="1"/>
          </p:nvPr>
        </p:nvSpPr>
        <p:spPr/>
        <p:txBody>
          <a:bodyPr/>
          <a:lstStyle/>
          <a:p>
            <a:r>
              <a:rPr lang="en-US" b="1" dirty="0">
                <a:latin typeface="Garamond" panose="02020404030301010803" pitchFamily="18" charset="0"/>
              </a:rPr>
              <a:t>Washington State:</a:t>
            </a:r>
            <a:r>
              <a:rPr lang="en-US" dirty="0">
                <a:latin typeface="Garamond" panose="02020404030301010803" pitchFamily="18" charset="0"/>
              </a:rPr>
              <a:t> Cities and counties may under this legislation require that these manufactured homes:</a:t>
            </a:r>
          </a:p>
          <a:p>
            <a:r>
              <a:rPr lang="en-US" dirty="0">
                <a:latin typeface="Garamond" panose="02020404030301010803" pitchFamily="18" charset="0"/>
              </a:rPr>
              <a:t>1) Be new manufactured homes</a:t>
            </a:r>
            <a:endParaRPr lang="en-US" dirty="0"/>
          </a:p>
          <a:p>
            <a:endParaRPr lang="en-US" dirty="0">
              <a:latin typeface="Garamond" panose="02020404030301010803" pitchFamily="18" charset="0"/>
            </a:endParaRPr>
          </a:p>
          <a:p>
            <a:endParaRPr lang="en-US" dirty="0"/>
          </a:p>
        </p:txBody>
      </p:sp>
      <p:sp>
        <p:nvSpPr>
          <p:cNvPr id="4" name="Content Placeholder 3">
            <a:extLst>
              <a:ext uri="{FF2B5EF4-FFF2-40B4-BE49-F238E27FC236}">
                <a16:creationId xmlns:a16="http://schemas.microsoft.com/office/drawing/2014/main" id="{E4261F0C-D507-7131-1114-4E8D482A8F63}"/>
              </a:ext>
            </a:extLst>
          </p:cNvPr>
          <p:cNvSpPr>
            <a:spLocks noGrp="1"/>
          </p:cNvSpPr>
          <p:nvPr>
            <p:ph sz="half" idx="13"/>
          </p:nvPr>
        </p:nvSpPr>
        <p:spPr/>
        <p:txBody>
          <a:bodyPr/>
          <a:lstStyle/>
          <a:p>
            <a:r>
              <a:rPr lang="en-US" dirty="0"/>
              <a:t>2) </a:t>
            </a:r>
            <a:r>
              <a:rPr lang="en-US" dirty="0">
                <a:latin typeface="Garamond" panose="02020404030301010803" pitchFamily="18" charset="0"/>
              </a:rPr>
              <a:t>Be set on a permanent foundation</a:t>
            </a:r>
          </a:p>
          <a:p>
            <a:r>
              <a:rPr lang="en-US" dirty="0"/>
              <a:t>3) </a:t>
            </a:r>
            <a:r>
              <a:rPr lang="en-US" dirty="0">
                <a:latin typeface="Garamond" panose="02020404030301010803" pitchFamily="18" charset="0"/>
              </a:rPr>
              <a:t>Comply with any local design standards that may apply to all homes in the neighborhood in which the home is located</a:t>
            </a:r>
          </a:p>
          <a:p>
            <a:r>
              <a:rPr lang="en-US" dirty="0">
                <a:latin typeface="Garamond" panose="02020404030301010803" pitchFamily="18" charset="0"/>
              </a:rPr>
              <a:t> </a:t>
            </a:r>
          </a:p>
          <a:p>
            <a:endParaRPr lang="en-US" dirty="0"/>
          </a:p>
        </p:txBody>
      </p:sp>
      <p:sp>
        <p:nvSpPr>
          <p:cNvPr id="5" name="Content Placeholder 4">
            <a:extLst>
              <a:ext uri="{FF2B5EF4-FFF2-40B4-BE49-F238E27FC236}">
                <a16:creationId xmlns:a16="http://schemas.microsoft.com/office/drawing/2014/main" id="{6C063117-1FF7-66F7-70F4-2AFC3DEF8CDB}"/>
              </a:ext>
            </a:extLst>
          </p:cNvPr>
          <p:cNvSpPr>
            <a:spLocks noGrp="1"/>
          </p:cNvSpPr>
          <p:nvPr>
            <p:ph sz="half" idx="14"/>
          </p:nvPr>
        </p:nvSpPr>
        <p:spPr/>
        <p:txBody>
          <a:bodyPr>
            <a:normAutofit/>
          </a:bodyPr>
          <a:lstStyle/>
          <a:p>
            <a:r>
              <a:rPr lang="en-US" dirty="0"/>
              <a:t>4) </a:t>
            </a:r>
            <a:r>
              <a:rPr lang="en-US" dirty="0">
                <a:latin typeface="Garamond" panose="02020404030301010803" pitchFamily="18" charset="0"/>
              </a:rPr>
              <a:t>Be thermally equivalent to the state energy code</a:t>
            </a:r>
          </a:p>
          <a:p>
            <a:r>
              <a:rPr lang="en-US" dirty="0"/>
              <a:t>5) O</a:t>
            </a:r>
            <a:r>
              <a:rPr lang="en-US" dirty="0">
                <a:latin typeface="Garamond" panose="02020404030301010803" pitchFamily="18" charset="0"/>
              </a:rPr>
              <a:t>therwise meet requirements for a “designated </a:t>
            </a:r>
            <a:r>
              <a:rPr lang="en-US" dirty="0"/>
              <a:t>manufactured home”</a:t>
            </a:r>
          </a:p>
        </p:txBody>
      </p:sp>
    </p:spTree>
    <p:extLst>
      <p:ext uri="{BB962C8B-B14F-4D97-AF65-F5344CB8AC3E}">
        <p14:creationId xmlns:p14="http://schemas.microsoft.com/office/powerpoint/2010/main" val="458164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50299-EAE7-7BAD-4F35-F98064E01200}"/>
              </a:ext>
            </a:extLst>
          </p:cNvPr>
          <p:cNvSpPr>
            <a:spLocks noGrp="1"/>
          </p:cNvSpPr>
          <p:nvPr>
            <p:ph type="title"/>
          </p:nvPr>
        </p:nvSpPr>
        <p:spPr/>
        <p:txBody>
          <a:bodyPr/>
          <a:lstStyle/>
          <a:p>
            <a:r>
              <a:rPr lang="en-US" dirty="0"/>
              <a:t>Positive Outcomes of MH Zoning Laws in Washington</a:t>
            </a:r>
          </a:p>
        </p:txBody>
      </p:sp>
      <p:sp>
        <p:nvSpPr>
          <p:cNvPr id="3" name="Content Placeholder 2">
            <a:extLst>
              <a:ext uri="{FF2B5EF4-FFF2-40B4-BE49-F238E27FC236}">
                <a16:creationId xmlns:a16="http://schemas.microsoft.com/office/drawing/2014/main" id="{1FFF5BFC-5E48-4058-6447-07A805144566}"/>
              </a:ext>
            </a:extLst>
          </p:cNvPr>
          <p:cNvSpPr>
            <a:spLocks noGrp="1"/>
          </p:cNvSpPr>
          <p:nvPr>
            <p:ph sz="half" idx="1"/>
          </p:nvPr>
        </p:nvSpPr>
        <p:spPr/>
        <p:txBody>
          <a:bodyPr>
            <a:normAutofit/>
          </a:bodyPr>
          <a:lstStyle/>
          <a:p>
            <a:r>
              <a:rPr lang="en-US" sz="2400" dirty="0"/>
              <a:t>M</a:t>
            </a:r>
            <a:r>
              <a:rPr lang="en-US" sz="2400" b="0" i="0" dirty="0">
                <a:effectLst/>
              </a:rPr>
              <a:t>anufactured housing cannot be </a:t>
            </a:r>
            <a:r>
              <a:rPr lang="en-US" sz="2400" i="0" dirty="0">
                <a:effectLst/>
              </a:rPr>
              <a:t>discriminated against by the passing of any restriction that would place the manufactured home in a difficult situation that a site-built home would not encounter.</a:t>
            </a:r>
          </a:p>
          <a:p>
            <a:r>
              <a:rPr lang="en-US" sz="2400" dirty="0"/>
              <a:t>Statewide p</a:t>
            </a:r>
            <a:r>
              <a:rPr lang="en-US" sz="2400" b="0" i="0" dirty="0">
                <a:effectLst/>
              </a:rPr>
              <a:t>rohibition against local governments passing ordinances that would be more restrictive than those applicable to site-built homes.</a:t>
            </a:r>
            <a:endParaRPr lang="en-US" sz="2400" dirty="0"/>
          </a:p>
        </p:txBody>
      </p:sp>
      <p:sp>
        <p:nvSpPr>
          <p:cNvPr id="4" name="Content Placeholder 3">
            <a:extLst>
              <a:ext uri="{FF2B5EF4-FFF2-40B4-BE49-F238E27FC236}">
                <a16:creationId xmlns:a16="http://schemas.microsoft.com/office/drawing/2014/main" id="{A5AD7851-E7A4-527C-194A-3AB96F014A87}"/>
              </a:ext>
            </a:extLst>
          </p:cNvPr>
          <p:cNvSpPr>
            <a:spLocks noGrp="1"/>
          </p:cNvSpPr>
          <p:nvPr>
            <p:ph sz="half" idx="2"/>
          </p:nvPr>
        </p:nvSpPr>
        <p:spPr/>
        <p:txBody>
          <a:bodyPr>
            <a:normAutofit/>
          </a:bodyPr>
          <a:lstStyle/>
          <a:p>
            <a:r>
              <a:rPr lang="en-US" sz="2400" b="0" i="0" dirty="0">
                <a:effectLst/>
              </a:rPr>
              <a:t>Provide a dispute resolution program that does not require the tenant to hire an attorney. Homeowners who rent space in a park are eligible for this assistance. </a:t>
            </a:r>
          </a:p>
          <a:p>
            <a:r>
              <a:rPr lang="en-US" sz="2400" dirty="0"/>
              <a:t>A m</a:t>
            </a:r>
            <a:r>
              <a:rPr lang="en-US" sz="2400" b="0" i="0" dirty="0">
                <a:effectLst/>
              </a:rPr>
              <a:t>anufactured home park only needs two homes.</a:t>
            </a:r>
            <a:endParaRPr lang="en-US" sz="3600" dirty="0"/>
          </a:p>
        </p:txBody>
      </p:sp>
    </p:spTree>
    <p:extLst>
      <p:ext uri="{BB962C8B-B14F-4D97-AF65-F5344CB8AC3E}">
        <p14:creationId xmlns:p14="http://schemas.microsoft.com/office/powerpoint/2010/main" val="1461950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1AA960-2C61-BAB0-7CE0-BCCA8DF86FAE}"/>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i="0" kern="1200" baseline="0" dirty="0">
                <a:latin typeface="Century Gothic" panose="020B0502020202020204" pitchFamily="34" charset="0"/>
                <a:ea typeface="+mj-ea"/>
                <a:cs typeface="+mj-cs"/>
              </a:rPr>
              <a:t>Other State and Local Policies</a:t>
            </a:r>
          </a:p>
        </p:txBody>
      </p:sp>
      <p:sp>
        <p:nvSpPr>
          <p:cNvPr id="5" name="TextBox 4">
            <a:extLst>
              <a:ext uri="{FF2B5EF4-FFF2-40B4-BE49-F238E27FC236}">
                <a16:creationId xmlns:a16="http://schemas.microsoft.com/office/drawing/2014/main" id="{F48A0F15-8CC6-6ED3-C0AE-8566A525EF5A}"/>
              </a:ext>
            </a:extLst>
          </p:cNvPr>
          <p:cNvSpPr txBox="1"/>
          <p:nvPr/>
        </p:nvSpPr>
        <p:spPr>
          <a:xfrm>
            <a:off x="838200" y="2169459"/>
            <a:ext cx="5181600" cy="4007504"/>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dirty="0">
                <a:latin typeface="Garamond" panose="02020404030301010803" pitchFamily="18" charset="0"/>
              </a:rPr>
              <a:t>Tenant protections in leased communities </a:t>
            </a:r>
          </a:p>
          <a:p>
            <a:pPr marL="285750" indent="-228600">
              <a:lnSpc>
                <a:spcPct val="90000"/>
              </a:lnSpc>
              <a:spcAft>
                <a:spcPts val="600"/>
              </a:spcAft>
              <a:buFont typeface="Arial" panose="020B0604020202020204" pitchFamily="34" charset="0"/>
              <a:buChar char="•"/>
            </a:pPr>
            <a:r>
              <a:rPr lang="en-US" sz="2800" dirty="0">
                <a:latin typeface="Garamond" panose="02020404030301010803" pitchFamily="18" charset="0"/>
              </a:rPr>
              <a:t>Recognizing resident-owned communities</a:t>
            </a:r>
          </a:p>
          <a:p>
            <a:pPr marL="285750" indent="-228600">
              <a:lnSpc>
                <a:spcPct val="90000"/>
              </a:lnSpc>
              <a:spcAft>
                <a:spcPts val="600"/>
              </a:spcAft>
              <a:buFont typeface="Arial" panose="020B0604020202020204" pitchFamily="34" charset="0"/>
              <a:buChar char="•"/>
            </a:pPr>
            <a:r>
              <a:rPr lang="en-US" sz="2800" dirty="0">
                <a:latin typeface="Garamond" panose="02020404030301010803" pitchFamily="18" charset="0"/>
              </a:rPr>
              <a:t>For more info: </a:t>
            </a:r>
            <a:r>
              <a:rPr lang="en-US" sz="2400" dirty="0">
                <a:effectLst/>
                <a:latin typeface="Garamond" panose="02020404030301010803" pitchFamily="18" charset="0"/>
              </a:rPr>
              <a:t>https://www.nclc.org/special-projects/manufactured-housing.html</a:t>
            </a:r>
            <a:endParaRPr lang="en-US" sz="2800" dirty="0">
              <a:latin typeface="Garamond" panose="02020404030301010803" pitchFamily="18" charset="0"/>
            </a:endParaRPr>
          </a:p>
        </p:txBody>
      </p:sp>
      <p:pic>
        <p:nvPicPr>
          <p:cNvPr id="4" name="Picture 2" descr="See the source image">
            <a:extLst>
              <a:ext uri="{FF2B5EF4-FFF2-40B4-BE49-F238E27FC236}">
                <a16:creationId xmlns:a16="http://schemas.microsoft.com/office/drawing/2014/main" id="{194EEFA1-C63A-7301-DE39-3F70345E914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0" y="1825625"/>
            <a:ext cx="5181600" cy="2914649"/>
          </a:xfrm>
          <a:prstGeom prst="rect">
            <a:avLst/>
          </a:prstGeom>
          <a:solidFill>
            <a:srgbClr val="FFFFFF"/>
          </a:solidFill>
        </p:spPr>
      </p:pic>
    </p:spTree>
    <p:extLst>
      <p:ext uri="{BB962C8B-B14F-4D97-AF65-F5344CB8AC3E}">
        <p14:creationId xmlns:p14="http://schemas.microsoft.com/office/powerpoint/2010/main" val="3952296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a:xfrm>
            <a:off x="838200" y="600487"/>
            <a:ext cx="10515600" cy="718608"/>
          </a:xfrm>
        </p:spPr>
        <p:txBody>
          <a:bodyPr>
            <a:normAutofit/>
          </a:bodyPr>
          <a:lstStyle/>
          <a:p>
            <a:r>
              <a:rPr lang="en-US" dirty="0"/>
              <a:t>Building Key Partnerships for Support</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508744" y="1665616"/>
            <a:ext cx="4063256" cy="4598803"/>
          </a:xfrm>
        </p:spPr>
        <p:txBody>
          <a:bodyPr>
            <a:normAutofit/>
          </a:bodyPr>
          <a:lstStyle/>
          <a:p>
            <a:pPr marL="457200" indent="-457200">
              <a:buFont typeface="Arial" panose="020B0604020202020204" pitchFamily="34" charset="0"/>
              <a:buChar char="•"/>
            </a:pPr>
            <a:r>
              <a:rPr lang="en-US" dirty="0"/>
              <a:t>Community Stakeholders</a:t>
            </a:r>
          </a:p>
          <a:p>
            <a:pPr marL="1143000" lvl="1" indent="-457200"/>
            <a:r>
              <a:rPr lang="en-US" dirty="0"/>
              <a:t>NIMBY</a:t>
            </a:r>
          </a:p>
          <a:p>
            <a:pPr marL="457200" indent="-457200">
              <a:buFont typeface="Arial" panose="020B0604020202020204" pitchFamily="34" charset="0"/>
              <a:buChar char="•"/>
            </a:pPr>
            <a:r>
              <a:rPr lang="en-US" dirty="0"/>
              <a:t>MH Retailers and Manufacturers</a:t>
            </a:r>
          </a:p>
          <a:p>
            <a:pPr marL="457200" indent="-457200">
              <a:buFont typeface="Arial" panose="020B0604020202020204" pitchFamily="34" charset="0"/>
              <a:buChar char="•"/>
            </a:pPr>
            <a:r>
              <a:rPr lang="en-US" dirty="0"/>
              <a:t>MH Lenders</a:t>
            </a:r>
          </a:p>
          <a:p>
            <a:pPr marL="457200" indent="-457200">
              <a:buFont typeface="Arial" panose="020B0604020202020204" pitchFamily="34" charset="0"/>
              <a:buChar char="•"/>
            </a:pPr>
            <a:r>
              <a:rPr lang="en-US" dirty="0"/>
              <a:t>Successful MH Developer Organizations</a:t>
            </a:r>
          </a:p>
          <a:p>
            <a:endParaRPr lang="en-US" dirty="0"/>
          </a:p>
        </p:txBody>
      </p:sp>
      <p:sp>
        <p:nvSpPr>
          <p:cNvPr id="5" name="TextBox 4">
            <a:extLst>
              <a:ext uri="{FF2B5EF4-FFF2-40B4-BE49-F238E27FC236}">
                <a16:creationId xmlns:a16="http://schemas.microsoft.com/office/drawing/2014/main" id="{387E3789-4E6F-ABBC-0D91-4788EA48BB91}"/>
              </a:ext>
            </a:extLst>
          </p:cNvPr>
          <p:cNvSpPr txBox="1"/>
          <p:nvPr/>
        </p:nvSpPr>
        <p:spPr>
          <a:xfrm>
            <a:off x="3469341" y="1665616"/>
            <a:ext cx="4707505" cy="3539430"/>
          </a:xfrm>
          <a:prstGeom prst="rect">
            <a:avLst/>
          </a:prstGeom>
          <a:noFill/>
        </p:spPr>
        <p:txBody>
          <a:bodyPr wrap="square">
            <a:spAutoFit/>
          </a:bodyPr>
          <a:lstStyle/>
          <a:p>
            <a:pPr marL="1143000" lvl="1" indent="-457200">
              <a:buFont typeface="Arial" panose="020B0604020202020204" pitchFamily="34" charset="0"/>
              <a:buChar char="•"/>
            </a:pPr>
            <a:r>
              <a:rPr lang="en-US" sz="2800" dirty="0">
                <a:latin typeface="Garamond" panose="02020404030301010803" pitchFamily="18" charset="0"/>
              </a:rPr>
              <a:t>Next Step Network</a:t>
            </a:r>
          </a:p>
          <a:p>
            <a:pPr marL="1143000" lvl="1" indent="-457200">
              <a:buFont typeface="Arial" panose="020B0604020202020204" pitchFamily="34" charset="0"/>
              <a:buChar char="•"/>
            </a:pPr>
            <a:r>
              <a:rPr lang="en-US" sz="2800" dirty="0">
                <a:latin typeface="Garamond" panose="02020404030301010803" pitchFamily="18" charset="0"/>
              </a:rPr>
              <a:t>Manufactured Housing State Associations</a:t>
            </a:r>
          </a:p>
          <a:p>
            <a:pPr marL="1143000" lvl="1" indent="-457200">
              <a:buFont typeface="Arial" panose="020B0604020202020204" pitchFamily="34" charset="0"/>
              <a:buChar char="•"/>
            </a:pPr>
            <a:r>
              <a:rPr lang="en-US" sz="2800" dirty="0">
                <a:latin typeface="Garamond" panose="02020404030301010803" pitchFamily="18" charset="0"/>
              </a:rPr>
              <a:t>ROC USA</a:t>
            </a:r>
          </a:p>
          <a:p>
            <a:pPr marL="1143000" lvl="1" indent="-457200">
              <a:buFont typeface="Arial" panose="020B0604020202020204" pitchFamily="34" charset="0"/>
              <a:buChar char="•"/>
            </a:pPr>
            <a:r>
              <a:rPr lang="en-US" sz="2800" dirty="0">
                <a:latin typeface="Garamond" panose="02020404030301010803" pitchFamily="18" charset="0"/>
              </a:rPr>
              <a:t>Manufactured Housing Institute</a:t>
            </a:r>
          </a:p>
          <a:p>
            <a:pPr marL="1143000" lvl="1" indent="-457200">
              <a:buFont typeface="Arial" panose="020B0604020202020204" pitchFamily="34" charset="0"/>
              <a:buChar char="•"/>
            </a:pPr>
            <a:r>
              <a:rPr lang="en-US" sz="2800" dirty="0">
                <a:latin typeface="Garamond" panose="02020404030301010803" pitchFamily="18" charset="0"/>
              </a:rPr>
              <a:t>HUD’s Office of Manufactured Housing</a:t>
            </a:r>
          </a:p>
        </p:txBody>
      </p:sp>
      <p:sp>
        <p:nvSpPr>
          <p:cNvPr id="7" name="TextBox 6">
            <a:extLst>
              <a:ext uri="{FF2B5EF4-FFF2-40B4-BE49-F238E27FC236}">
                <a16:creationId xmlns:a16="http://schemas.microsoft.com/office/drawing/2014/main" id="{A9B450ED-E253-F6BC-2B85-BDF4139D8307}"/>
              </a:ext>
            </a:extLst>
          </p:cNvPr>
          <p:cNvSpPr txBox="1"/>
          <p:nvPr/>
        </p:nvSpPr>
        <p:spPr>
          <a:xfrm>
            <a:off x="7630258" y="1700675"/>
            <a:ext cx="4327280" cy="2677656"/>
          </a:xfrm>
          <a:prstGeom prst="rect">
            <a:avLst/>
          </a:prstGeom>
          <a:noFill/>
        </p:spPr>
        <p:txBody>
          <a:bodyPr wrap="square">
            <a:spAutoFit/>
          </a:bodyPr>
          <a:lstStyle/>
          <a:p>
            <a:pPr marL="1143000" lvl="1" indent="-457200">
              <a:buFont typeface="Arial" panose="020B0604020202020204" pitchFamily="34" charset="0"/>
              <a:buChar char="•"/>
            </a:pPr>
            <a:r>
              <a:rPr lang="en-US" sz="2800" dirty="0">
                <a:latin typeface="Garamond" panose="02020404030301010803" pitchFamily="18" charset="0"/>
              </a:rPr>
              <a:t>I’M Home Network</a:t>
            </a:r>
          </a:p>
          <a:p>
            <a:pPr marL="1143000" lvl="1" indent="-457200">
              <a:buFont typeface="Arial" panose="020B0604020202020204" pitchFamily="34" charset="0"/>
              <a:buChar char="•"/>
            </a:pPr>
            <a:r>
              <a:rPr lang="en-US" sz="2800" dirty="0">
                <a:latin typeface="Garamond" panose="02020404030301010803" pitchFamily="18" charset="0"/>
              </a:rPr>
              <a:t>Freddie Mac</a:t>
            </a:r>
          </a:p>
          <a:p>
            <a:pPr marL="1143000" lvl="1" indent="-457200">
              <a:buFont typeface="Arial" panose="020B0604020202020204" pitchFamily="34" charset="0"/>
              <a:buChar char="•"/>
            </a:pPr>
            <a:r>
              <a:rPr lang="en-US" sz="2800" dirty="0">
                <a:latin typeface="Garamond" panose="02020404030301010803" pitchFamily="18" charset="0"/>
              </a:rPr>
              <a:t>Fannie Mae</a:t>
            </a:r>
          </a:p>
          <a:p>
            <a:pPr marL="1143000" lvl="1" indent="-457200">
              <a:buFont typeface="Arial" panose="020B0604020202020204" pitchFamily="34" charset="0"/>
              <a:buChar char="•"/>
            </a:pPr>
            <a:r>
              <a:rPr lang="en-US" sz="2800" dirty="0">
                <a:latin typeface="Garamond" panose="02020404030301010803" pitchFamily="18" charset="0"/>
              </a:rPr>
              <a:t>MHVillage.com</a:t>
            </a:r>
          </a:p>
          <a:p>
            <a:pPr marL="1143000" lvl="1" indent="-457200">
              <a:buFont typeface="Arial" panose="020B0604020202020204" pitchFamily="34" charset="0"/>
              <a:buChar char="•"/>
            </a:pPr>
            <a:r>
              <a:rPr lang="en-US" sz="2800" dirty="0">
                <a:latin typeface="Garamond" panose="02020404030301010803" pitchFamily="18" charset="0"/>
              </a:rPr>
              <a:t>ManufacturedHomes.com</a:t>
            </a:r>
          </a:p>
        </p:txBody>
      </p:sp>
    </p:spTree>
    <p:extLst>
      <p:ext uri="{BB962C8B-B14F-4D97-AF65-F5344CB8AC3E}">
        <p14:creationId xmlns:p14="http://schemas.microsoft.com/office/powerpoint/2010/main" val="3814319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B0C65D3-0FB4-56FA-3CD1-12CDF1B6A953}"/>
              </a:ext>
            </a:extLst>
          </p:cNvPr>
          <p:cNvSpPr>
            <a:spLocks noGrp="1"/>
          </p:cNvSpPr>
          <p:nvPr>
            <p:ph type="subTitle" idx="1"/>
          </p:nvPr>
        </p:nvSpPr>
        <p:spPr>
          <a:xfrm>
            <a:off x="1523999" y="5376386"/>
            <a:ext cx="9144000" cy="580292"/>
          </a:xfrm>
        </p:spPr>
        <p:txBody>
          <a:bodyPr/>
          <a:lstStyle/>
          <a:p>
            <a:r>
              <a:rPr lang="en-US" dirty="0"/>
              <a:t>https://www.youtube.com/watch?v=U554NM_qCGY</a:t>
            </a:r>
          </a:p>
        </p:txBody>
      </p:sp>
      <p:sp>
        <p:nvSpPr>
          <p:cNvPr id="3" name="Title 2">
            <a:extLst>
              <a:ext uri="{FF2B5EF4-FFF2-40B4-BE49-F238E27FC236}">
                <a16:creationId xmlns:a16="http://schemas.microsoft.com/office/drawing/2014/main" id="{84A9EE34-DC9F-581A-2B30-D6483844072A}"/>
              </a:ext>
            </a:extLst>
          </p:cNvPr>
          <p:cNvSpPr>
            <a:spLocks noGrp="1"/>
          </p:cNvSpPr>
          <p:nvPr>
            <p:ph type="title"/>
          </p:nvPr>
        </p:nvSpPr>
        <p:spPr/>
        <p:txBody>
          <a:bodyPr/>
          <a:lstStyle/>
          <a:p>
            <a:r>
              <a:rPr lang="en-US" dirty="0"/>
              <a:t>Next Step’s Zoning Webinar</a:t>
            </a:r>
          </a:p>
        </p:txBody>
      </p:sp>
      <p:pic>
        <p:nvPicPr>
          <p:cNvPr id="5" name="Picture 4">
            <a:extLst>
              <a:ext uri="{FF2B5EF4-FFF2-40B4-BE49-F238E27FC236}">
                <a16:creationId xmlns:a16="http://schemas.microsoft.com/office/drawing/2014/main" id="{CB2065B2-472E-7974-FE4B-9138A08FD531}"/>
              </a:ext>
            </a:extLst>
          </p:cNvPr>
          <p:cNvPicPr>
            <a:picLocks noChangeAspect="1"/>
          </p:cNvPicPr>
          <p:nvPr/>
        </p:nvPicPr>
        <p:blipFill rotWithShape="1">
          <a:blip r:embed="rId3"/>
          <a:srcRect l="6875" t="23320" r="39334" b="13760"/>
          <a:stretch/>
        </p:blipFill>
        <p:spPr>
          <a:xfrm>
            <a:off x="3134780" y="1481614"/>
            <a:ext cx="5922439" cy="3894772"/>
          </a:xfrm>
          <a:prstGeom prst="rect">
            <a:avLst/>
          </a:prstGeom>
        </p:spPr>
      </p:pic>
    </p:spTree>
    <p:extLst>
      <p:ext uri="{BB962C8B-B14F-4D97-AF65-F5344CB8AC3E}">
        <p14:creationId xmlns:p14="http://schemas.microsoft.com/office/powerpoint/2010/main" val="250872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7B2D49-2475-C28D-7003-4738A569237F}"/>
              </a:ext>
            </a:extLst>
          </p:cNvPr>
          <p:cNvSpPr>
            <a:spLocks noGrp="1"/>
          </p:cNvSpPr>
          <p:nvPr>
            <p:ph type="title"/>
          </p:nvPr>
        </p:nvSpPr>
        <p:spPr>
          <a:xfrm>
            <a:off x="934278" y="983974"/>
            <a:ext cx="3657600" cy="3945835"/>
          </a:xfrm>
        </p:spPr>
        <p:txBody>
          <a:bodyPr>
            <a:normAutofit/>
          </a:bodyPr>
          <a:lstStyle/>
          <a:p>
            <a:r>
              <a:rPr lang="en-US" sz="3600" dirty="0"/>
              <a:t>Community Planning with Manufactured Housing</a:t>
            </a:r>
          </a:p>
        </p:txBody>
      </p:sp>
    </p:spTree>
    <p:extLst>
      <p:ext uri="{BB962C8B-B14F-4D97-AF65-F5344CB8AC3E}">
        <p14:creationId xmlns:p14="http://schemas.microsoft.com/office/powerpoint/2010/main" val="325970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Glossary of Key Terms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211015" y="1353334"/>
            <a:ext cx="11483023" cy="4260656"/>
          </a:xfrm>
        </p:spPr>
        <p:txBody>
          <a:bodyPr numCol="1">
            <a:normAutofit fontScale="92500" lnSpcReduction="20000"/>
          </a:bodyPr>
          <a:lstStyle/>
          <a:p>
            <a:pPr marL="1143000" lvl="1" indent="-457200"/>
            <a:r>
              <a:rPr lang="en-US" sz="3600" b="1" dirty="0"/>
              <a:t>Chattel Loan:</a:t>
            </a:r>
            <a:r>
              <a:rPr lang="en-US" sz="3600" dirty="0"/>
              <a:t> Type of financing for manufactured homes; also known as “home-only” or “personal property” financing. </a:t>
            </a:r>
          </a:p>
          <a:p>
            <a:pPr marL="1143000" lvl="1" indent="-457200"/>
            <a:r>
              <a:rPr lang="en-US" sz="3600" b="1" dirty="0" err="1"/>
              <a:t>CHOICEHome</a:t>
            </a:r>
            <a:r>
              <a:rPr lang="en-US" sz="3600" b="1" dirty="0"/>
              <a:t>:</a:t>
            </a:r>
            <a:r>
              <a:rPr lang="en-US" sz="3600" dirty="0"/>
              <a:t> Loan product developed by Freddie Mac for manufactured homes. </a:t>
            </a:r>
          </a:p>
          <a:p>
            <a:pPr marL="1143000" lvl="1" indent="-457200"/>
            <a:r>
              <a:rPr lang="en-US" sz="3600" b="1" dirty="0"/>
              <a:t>Factory-Built Housing /Homes: </a:t>
            </a:r>
            <a:r>
              <a:rPr lang="en-US" sz="3600" dirty="0"/>
              <a:t>General term of reference when communicating about home construction in a manufacturing environment; non-specific to manufactured, modular or other home types. </a:t>
            </a:r>
          </a:p>
          <a:p>
            <a:pPr marL="1143000" lvl="1" indent="-457200"/>
            <a:r>
              <a:rPr lang="en-US" sz="3600" b="1" dirty="0"/>
              <a:t>Manufactured Homes: </a:t>
            </a:r>
            <a:r>
              <a:rPr lang="en-US" sz="3600" dirty="0"/>
              <a:t>Homes constructed in a factory and built to the national HUD code. </a:t>
            </a:r>
          </a:p>
          <a:p>
            <a:pPr marL="1143000" lvl="1" indent="-457200"/>
            <a:endParaRPr lang="en-US" sz="3600" dirty="0"/>
          </a:p>
          <a:p>
            <a:endParaRPr lang="en-US" dirty="0"/>
          </a:p>
        </p:txBody>
      </p:sp>
    </p:spTree>
    <p:extLst>
      <p:ext uri="{BB962C8B-B14F-4D97-AF65-F5344CB8AC3E}">
        <p14:creationId xmlns:p14="http://schemas.microsoft.com/office/powerpoint/2010/main" val="1069529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Glossary of Key Terms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290465" y="1483019"/>
            <a:ext cx="11077350" cy="4067175"/>
          </a:xfrm>
        </p:spPr>
        <p:txBody>
          <a:bodyPr numCol="1">
            <a:normAutofit fontScale="85000" lnSpcReduction="10000"/>
          </a:bodyPr>
          <a:lstStyle/>
          <a:p>
            <a:pPr marL="1143000" lvl="1" indent="-457200"/>
            <a:r>
              <a:rPr lang="en-US" sz="3600" b="1" dirty="0"/>
              <a:t>Manufactured Housing Community:</a:t>
            </a:r>
            <a:r>
              <a:rPr lang="en-US" sz="3600" dirty="0"/>
              <a:t> A collection of factory-built homes that form a cohesive community structure; can be owned by a private entity or as a cooperative. </a:t>
            </a:r>
            <a:endParaRPr lang="en-US" sz="3600" b="1" dirty="0"/>
          </a:p>
          <a:p>
            <a:pPr marL="1143000" lvl="1" indent="-457200"/>
            <a:r>
              <a:rPr lang="en-US" sz="3600" b="1" dirty="0"/>
              <a:t>Manufactured Housing Retailer: </a:t>
            </a:r>
            <a:r>
              <a:rPr lang="en-US" sz="3600" dirty="0"/>
              <a:t>Locations that facilitate the tour and sale of new manufactured homes. </a:t>
            </a:r>
            <a:endParaRPr lang="en-US" sz="3600" b="1" dirty="0"/>
          </a:p>
          <a:p>
            <a:pPr marL="1143000" lvl="1" indent="-457200"/>
            <a:r>
              <a:rPr lang="en-US" sz="3600" b="1" dirty="0"/>
              <a:t>Mobile Homes: </a:t>
            </a:r>
            <a:r>
              <a:rPr lang="en-US" sz="3600" dirty="0"/>
              <a:t>A factory-built home constructed prior to 1976; used to refer to older, non-energy-efficient units that need to be replaced. </a:t>
            </a:r>
          </a:p>
          <a:p>
            <a:pPr marL="1143000" lvl="1" indent="-457200"/>
            <a:r>
              <a:rPr lang="en-US" sz="3600" b="1" dirty="0"/>
              <a:t>Modular Homes:</a:t>
            </a:r>
            <a:r>
              <a:rPr lang="en-US" sz="3600" dirty="0"/>
              <a:t> Homes constructed in a factory and built to a state or local building code. </a:t>
            </a:r>
          </a:p>
          <a:p>
            <a:pPr marL="1143000" lvl="1" indent="-457200"/>
            <a:endParaRPr lang="en-US" sz="3600" dirty="0"/>
          </a:p>
          <a:p>
            <a:endParaRPr lang="en-US" dirty="0"/>
          </a:p>
        </p:txBody>
      </p:sp>
    </p:spTree>
    <p:extLst>
      <p:ext uri="{BB962C8B-B14F-4D97-AF65-F5344CB8AC3E}">
        <p14:creationId xmlns:p14="http://schemas.microsoft.com/office/powerpoint/2010/main" val="146508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A7ED-7BD6-D34F-A324-B30B69D6AEA5}"/>
              </a:ext>
            </a:extLst>
          </p:cNvPr>
          <p:cNvSpPr>
            <a:spLocks noGrp="1"/>
          </p:cNvSpPr>
          <p:nvPr>
            <p:ph type="title"/>
          </p:nvPr>
        </p:nvSpPr>
        <p:spPr/>
        <p:txBody>
          <a:bodyPr>
            <a:normAutofit/>
          </a:bodyPr>
          <a:lstStyle/>
          <a:p>
            <a:r>
              <a:rPr lang="en-US" dirty="0"/>
              <a:t>Glossary of Key Terms</a:t>
            </a:r>
          </a:p>
        </p:txBody>
      </p:sp>
      <p:sp>
        <p:nvSpPr>
          <p:cNvPr id="3" name="Content Placeholder 2">
            <a:extLst>
              <a:ext uri="{FF2B5EF4-FFF2-40B4-BE49-F238E27FC236}">
                <a16:creationId xmlns:a16="http://schemas.microsoft.com/office/drawing/2014/main" id="{E0AD7AFE-8B12-8849-B9B4-3AF905230AC8}"/>
              </a:ext>
            </a:extLst>
          </p:cNvPr>
          <p:cNvSpPr>
            <a:spLocks noGrp="1"/>
          </p:cNvSpPr>
          <p:nvPr>
            <p:ph sz="half" idx="1"/>
          </p:nvPr>
        </p:nvSpPr>
        <p:spPr>
          <a:xfrm>
            <a:off x="290945" y="1483019"/>
            <a:ext cx="11403093" cy="4067175"/>
          </a:xfrm>
        </p:spPr>
        <p:txBody>
          <a:bodyPr numCol="1">
            <a:normAutofit fontScale="92500" lnSpcReduction="20000"/>
          </a:bodyPr>
          <a:lstStyle/>
          <a:p>
            <a:pPr marL="1143000" lvl="1" indent="-457200"/>
            <a:r>
              <a:rPr lang="en-US" sz="3600" b="1" dirty="0" err="1"/>
              <a:t>MHAdvantage</a:t>
            </a:r>
            <a:r>
              <a:rPr lang="en-US" sz="3600" b="1" dirty="0"/>
              <a:t>:  </a:t>
            </a:r>
            <a:r>
              <a:rPr lang="en-US" sz="3600" dirty="0"/>
              <a:t>Loan product developed by Fannie Mae for manufactured homes. </a:t>
            </a:r>
            <a:endParaRPr lang="en-US" sz="3600" b="1" dirty="0"/>
          </a:p>
          <a:p>
            <a:pPr marL="1143000" lvl="1" indent="-457200"/>
            <a:r>
              <a:rPr lang="en-US" sz="3600" b="1" dirty="0"/>
              <a:t>Mortgage Financing:  </a:t>
            </a:r>
            <a:r>
              <a:rPr lang="en-US" sz="3600" dirty="0"/>
              <a:t>A type of financing where a home structure and land are jointly financed; also known as “land-home” or “real-property” financing. </a:t>
            </a:r>
            <a:endParaRPr lang="en-US" sz="3600" b="1" dirty="0"/>
          </a:p>
          <a:p>
            <a:pPr marL="1143000" lvl="1" indent="-457200"/>
            <a:r>
              <a:rPr lang="en-US" sz="3600" b="1" dirty="0"/>
              <a:t>Resident-Owned Community: </a:t>
            </a:r>
            <a:r>
              <a:rPr lang="en-US" sz="3600" dirty="0"/>
              <a:t>A manufactured housing community structured as a cooperative. </a:t>
            </a:r>
            <a:endParaRPr lang="en-US" sz="3600" b="1" dirty="0"/>
          </a:p>
          <a:p>
            <a:pPr marL="1143000" lvl="1" indent="-457200"/>
            <a:r>
              <a:rPr lang="en-US" sz="3600" b="1" dirty="0"/>
              <a:t>Site-Built Housing: </a:t>
            </a:r>
            <a:r>
              <a:rPr lang="en-US" sz="3600" dirty="0"/>
              <a:t>A general term used for housing constructed outdoors on a designated plot of land; can be single- or multi-family. </a:t>
            </a:r>
            <a:endParaRPr lang="en-US" sz="3600" b="1" dirty="0"/>
          </a:p>
          <a:p>
            <a:pPr marL="1143000" lvl="1" indent="-457200"/>
            <a:endParaRPr lang="en-US" sz="3600" dirty="0"/>
          </a:p>
          <a:p>
            <a:endParaRPr lang="en-US" dirty="0"/>
          </a:p>
        </p:txBody>
      </p:sp>
    </p:spTree>
    <p:extLst>
      <p:ext uri="{BB962C8B-B14F-4D97-AF65-F5344CB8AC3E}">
        <p14:creationId xmlns:p14="http://schemas.microsoft.com/office/powerpoint/2010/main" val="2828350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4A2997-185D-324B-9C90-2DCC183F02CF}"/>
              </a:ext>
            </a:extLst>
          </p:cNvPr>
          <p:cNvSpPr>
            <a:spLocks noGrp="1"/>
          </p:cNvSpPr>
          <p:nvPr>
            <p:ph idx="1"/>
          </p:nvPr>
        </p:nvSpPr>
        <p:spPr>
          <a:xfrm>
            <a:off x="3867149" y="2144472"/>
            <a:ext cx="4452731" cy="3785084"/>
          </a:xfrm>
        </p:spPr>
        <p:txBody>
          <a:bodyPr/>
          <a:lstStyle/>
          <a:p>
            <a:r>
              <a:rPr lang="en-US" sz="3600" dirty="0">
                <a:latin typeface="Garamond" panose="02020404030301010803" pitchFamily="18" charset="0"/>
              </a:rPr>
              <a:t>Data/Statistics</a:t>
            </a:r>
          </a:p>
          <a:p>
            <a:pPr lvl="1"/>
            <a:r>
              <a:rPr lang="en-US" sz="3200" dirty="0">
                <a:latin typeface="Garamond" panose="02020404030301010803" pitchFamily="18" charset="0"/>
              </a:rPr>
              <a:t>U.S. Census Bureau</a:t>
            </a:r>
          </a:p>
          <a:p>
            <a:pPr lvl="1"/>
            <a:r>
              <a:rPr lang="en-US" sz="3200" dirty="0">
                <a:latin typeface="Garamond" panose="02020404030301010803" pitchFamily="18" charset="0"/>
              </a:rPr>
              <a:t>Manufactured Housing Institute</a:t>
            </a:r>
          </a:p>
          <a:p>
            <a:pPr marL="457200" lvl="1" indent="0">
              <a:buNone/>
            </a:pPr>
            <a:endParaRPr lang="en-US" dirty="0"/>
          </a:p>
          <a:p>
            <a:pPr lvl="1"/>
            <a:endParaRPr lang="en-US" dirty="0"/>
          </a:p>
        </p:txBody>
      </p:sp>
      <p:sp>
        <p:nvSpPr>
          <p:cNvPr id="2" name="Title 1">
            <a:extLst>
              <a:ext uri="{FF2B5EF4-FFF2-40B4-BE49-F238E27FC236}">
                <a16:creationId xmlns:a16="http://schemas.microsoft.com/office/drawing/2014/main" id="{C09A31DF-7D1F-5B46-89CF-B59D6B5D7457}"/>
              </a:ext>
            </a:extLst>
          </p:cNvPr>
          <p:cNvSpPr>
            <a:spLocks noGrp="1"/>
          </p:cNvSpPr>
          <p:nvPr>
            <p:ph type="title"/>
          </p:nvPr>
        </p:nvSpPr>
        <p:spPr>
          <a:xfrm>
            <a:off x="732666" y="365125"/>
            <a:ext cx="4452731" cy="1325563"/>
          </a:xfrm>
        </p:spPr>
        <p:txBody>
          <a:bodyPr/>
          <a:lstStyle/>
          <a:p>
            <a:r>
              <a:rPr lang="en-US" dirty="0"/>
              <a:t>Resource Library</a:t>
            </a:r>
          </a:p>
        </p:txBody>
      </p:sp>
      <p:pic>
        <p:nvPicPr>
          <p:cNvPr id="2050" name="Picture 2" descr="See the source image">
            <a:extLst>
              <a:ext uri="{FF2B5EF4-FFF2-40B4-BE49-F238E27FC236}">
                <a16:creationId xmlns:a16="http://schemas.microsoft.com/office/drawing/2014/main" id="{66F2FD75-B04A-1179-CB9C-5641674818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01" y="1775930"/>
            <a:ext cx="3161433" cy="31614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94BC5284-6586-696A-048F-32591B2DC9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199" y="2373072"/>
            <a:ext cx="3810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57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puter and glasses on a table&#10;&#10;Description automatically generated with low confidence">
            <a:extLst>
              <a:ext uri="{FF2B5EF4-FFF2-40B4-BE49-F238E27FC236}">
                <a16:creationId xmlns:a16="http://schemas.microsoft.com/office/drawing/2014/main" id="{1FE91AB3-A57B-A097-E947-7662E8A7381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9206" r="24734"/>
          <a:stretch/>
        </p:blipFill>
        <p:spPr>
          <a:xfrm>
            <a:off x="6096000" y="-1"/>
            <a:ext cx="6096000" cy="6116595"/>
          </a:xfrm>
          <a:prstGeom prst="rect">
            <a:avLst/>
          </a:prstGeom>
          <a:noFill/>
        </p:spPr>
      </p:pic>
      <p:sp>
        <p:nvSpPr>
          <p:cNvPr id="2" name="Title 1">
            <a:extLst>
              <a:ext uri="{FF2B5EF4-FFF2-40B4-BE49-F238E27FC236}">
                <a16:creationId xmlns:a16="http://schemas.microsoft.com/office/drawing/2014/main" id="{FBD51161-1A19-5F45-92B4-E0079A734F7C}"/>
              </a:ext>
            </a:extLst>
          </p:cNvPr>
          <p:cNvSpPr>
            <a:spLocks noGrp="1"/>
          </p:cNvSpPr>
          <p:nvPr>
            <p:ph type="title"/>
          </p:nvPr>
        </p:nvSpPr>
        <p:spPr>
          <a:xfrm>
            <a:off x="437322" y="365125"/>
            <a:ext cx="5327374" cy="1325563"/>
          </a:xfrm>
        </p:spPr>
        <p:txBody>
          <a:bodyPr anchor="ctr">
            <a:normAutofit/>
          </a:bodyPr>
          <a:lstStyle/>
          <a:p>
            <a:r>
              <a:rPr lang="en-US" dirty="0"/>
              <a:t>Resource Library </a:t>
            </a:r>
          </a:p>
        </p:txBody>
      </p:sp>
      <p:sp>
        <p:nvSpPr>
          <p:cNvPr id="3" name="Content Placeholder 2">
            <a:extLst>
              <a:ext uri="{FF2B5EF4-FFF2-40B4-BE49-F238E27FC236}">
                <a16:creationId xmlns:a16="http://schemas.microsoft.com/office/drawing/2014/main" id="{B8995ABE-D5C4-5540-997E-78FB6C10D82B}"/>
              </a:ext>
            </a:extLst>
          </p:cNvPr>
          <p:cNvSpPr>
            <a:spLocks noGrp="1"/>
          </p:cNvSpPr>
          <p:nvPr>
            <p:ph idx="1"/>
          </p:nvPr>
        </p:nvSpPr>
        <p:spPr>
          <a:xfrm>
            <a:off x="437322" y="1825625"/>
            <a:ext cx="5327374" cy="4290969"/>
          </a:xfrm>
        </p:spPr>
        <p:txBody>
          <a:bodyPr>
            <a:normAutofit/>
          </a:bodyPr>
          <a:lstStyle/>
          <a:p>
            <a:r>
              <a:rPr lang="en-US" sz="2600" dirty="0">
                <a:latin typeface="Garamond" panose="02020404030301010803" pitchFamily="18" charset="0"/>
              </a:rPr>
              <a:t>Research and white Papers</a:t>
            </a:r>
          </a:p>
          <a:p>
            <a:pPr marL="342900" indent="-342900">
              <a:buFont typeface="Arial" panose="020B0604020202020204" pitchFamily="34" charset="0"/>
              <a:buChar char="•"/>
            </a:pPr>
            <a:r>
              <a:rPr lang="en-US" sz="2600" dirty="0">
                <a:latin typeface="Garamond" panose="02020404030301010803" pitchFamily="18" charset="0"/>
              </a:rPr>
              <a:t>Next Step/Clayton</a:t>
            </a:r>
          </a:p>
          <a:p>
            <a:pPr marL="342900" indent="-342900">
              <a:buFont typeface="Arial" panose="020B0604020202020204" pitchFamily="34" charset="0"/>
              <a:buChar char="•"/>
            </a:pPr>
            <a:r>
              <a:rPr lang="en-US" sz="2600" dirty="0">
                <a:latin typeface="Garamond" panose="02020404030301010803" pitchFamily="18" charset="0"/>
              </a:rPr>
              <a:t>Fannie Mae</a:t>
            </a:r>
          </a:p>
          <a:p>
            <a:pPr marL="342900" indent="-342900">
              <a:buFont typeface="Arial" panose="020B0604020202020204" pitchFamily="34" charset="0"/>
              <a:buChar char="•"/>
            </a:pPr>
            <a:r>
              <a:rPr lang="en-US" sz="2600" dirty="0">
                <a:latin typeface="Garamond" panose="02020404030301010803" pitchFamily="18" charset="0"/>
              </a:rPr>
              <a:t>Freddie Mac – MH Opportunities for Growth</a:t>
            </a:r>
          </a:p>
          <a:p>
            <a:pPr marL="342900" indent="-342900">
              <a:buFont typeface="Arial" panose="020B0604020202020204" pitchFamily="34" charset="0"/>
              <a:buChar char="•"/>
            </a:pPr>
            <a:r>
              <a:rPr lang="en-US" sz="2600" dirty="0">
                <a:latin typeface="Garamond" panose="02020404030301010803" pitchFamily="18" charset="0"/>
              </a:rPr>
              <a:t>HUD’s Office of Policy and Research</a:t>
            </a:r>
          </a:p>
          <a:p>
            <a:pPr marL="342900" indent="-342900">
              <a:buFont typeface="Arial" panose="020B0604020202020204" pitchFamily="34" charset="0"/>
              <a:buChar char="•"/>
            </a:pPr>
            <a:r>
              <a:rPr lang="en-US" sz="2600" dirty="0">
                <a:latin typeface="Garamond" panose="02020404030301010803" pitchFamily="18" charset="0"/>
              </a:rPr>
              <a:t>Urban Institute</a:t>
            </a:r>
          </a:p>
          <a:p>
            <a:pPr marL="342900" indent="-342900">
              <a:buFont typeface="Arial" panose="020B0604020202020204" pitchFamily="34" charset="0"/>
              <a:buChar char="•"/>
            </a:pPr>
            <a:r>
              <a:rPr lang="en-US" sz="2600" dirty="0">
                <a:latin typeface="Garamond" panose="02020404030301010803" pitchFamily="18" charset="0"/>
              </a:rPr>
              <a:t>Next Step – MH and Zoning</a:t>
            </a:r>
          </a:p>
          <a:p>
            <a:pPr marL="914400" lvl="2" indent="0">
              <a:buNone/>
            </a:pPr>
            <a:endParaRPr lang="en-US" sz="2600" dirty="0"/>
          </a:p>
          <a:p>
            <a:endParaRPr lang="en-US" sz="2600" dirty="0"/>
          </a:p>
        </p:txBody>
      </p:sp>
      <p:sp>
        <p:nvSpPr>
          <p:cNvPr id="7" name="TextBox 6">
            <a:extLst>
              <a:ext uri="{FF2B5EF4-FFF2-40B4-BE49-F238E27FC236}">
                <a16:creationId xmlns:a16="http://schemas.microsoft.com/office/drawing/2014/main" id="{569EF437-C3D0-629A-7C14-6982B2044F27}"/>
              </a:ext>
            </a:extLst>
          </p:cNvPr>
          <p:cNvSpPr txBox="1"/>
          <p:nvPr/>
        </p:nvSpPr>
        <p:spPr>
          <a:xfrm>
            <a:off x="9865722" y="5916539"/>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jonathonhutchinson.com.au/2019-internet-research-overview/">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3639644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11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04C-3F10-6542-50F9-38CA24C921D1}"/>
              </a:ext>
            </a:extLst>
          </p:cNvPr>
          <p:cNvSpPr>
            <a:spLocks noGrp="1"/>
          </p:cNvSpPr>
          <p:nvPr>
            <p:ph type="title"/>
          </p:nvPr>
        </p:nvSpPr>
        <p:spPr/>
        <p:txBody>
          <a:bodyPr/>
          <a:lstStyle/>
          <a:p>
            <a:r>
              <a:rPr lang="en-US"/>
              <a:t>WHY Manufactured Housing?</a:t>
            </a:r>
            <a:endParaRPr lang="en-US" dirty="0"/>
          </a:p>
        </p:txBody>
      </p:sp>
      <p:sp>
        <p:nvSpPr>
          <p:cNvPr id="3" name="Content Placeholder 2">
            <a:extLst>
              <a:ext uri="{FF2B5EF4-FFF2-40B4-BE49-F238E27FC236}">
                <a16:creationId xmlns:a16="http://schemas.microsoft.com/office/drawing/2014/main" id="{89D8A8ED-42C9-2B3D-3183-F20AA9DB28CE}"/>
              </a:ext>
            </a:extLst>
          </p:cNvPr>
          <p:cNvSpPr>
            <a:spLocks noGrp="1"/>
          </p:cNvSpPr>
          <p:nvPr>
            <p:ph sz="half" idx="1"/>
          </p:nvPr>
        </p:nvSpPr>
        <p:spPr>
          <a:xfrm>
            <a:off x="838201" y="1690688"/>
            <a:ext cx="5257800" cy="4351338"/>
          </a:xfrm>
        </p:spPr>
        <p:txBody>
          <a:bodyPr>
            <a:normAutofit/>
          </a:bodyPr>
          <a:lstStyle/>
          <a:p>
            <a:pPr marL="285750" indent="-285750">
              <a:buFont typeface="Arial" panose="020B0604020202020204" pitchFamily="34" charset="0"/>
              <a:buChar char="•"/>
            </a:pPr>
            <a:r>
              <a:rPr lang="en-US" sz="2800" dirty="0">
                <a:latin typeface="Garamond" panose="02020404030301010803" pitchFamily="18" charset="0"/>
              </a:rPr>
              <a:t>Affordable</a:t>
            </a:r>
          </a:p>
          <a:p>
            <a:pPr marL="285750" indent="-285750">
              <a:buFont typeface="Arial" panose="020B0604020202020204" pitchFamily="34" charset="0"/>
              <a:buChar char="•"/>
            </a:pPr>
            <a:r>
              <a:rPr lang="en-US" dirty="0"/>
              <a:t>High q</a:t>
            </a:r>
            <a:r>
              <a:rPr lang="en-US" sz="2800" dirty="0">
                <a:latin typeface="Garamond" panose="02020404030301010803" pitchFamily="18" charset="0"/>
              </a:rPr>
              <a:t>uality</a:t>
            </a:r>
          </a:p>
          <a:p>
            <a:pPr marL="285750" indent="-285750">
              <a:buFont typeface="Arial" panose="020B0604020202020204" pitchFamily="34" charset="0"/>
              <a:buChar char="•"/>
            </a:pPr>
            <a:r>
              <a:rPr lang="en-US" sz="2800" dirty="0">
                <a:latin typeface="Garamond" panose="02020404030301010803" pitchFamily="18" charset="0"/>
              </a:rPr>
              <a:t>Meets snow and wind </a:t>
            </a:r>
            <a:r>
              <a:rPr lang="en-US" dirty="0"/>
              <a:t>s</a:t>
            </a:r>
            <a:r>
              <a:rPr lang="en-US" sz="2800" dirty="0">
                <a:latin typeface="Garamond" panose="02020404030301010803" pitchFamily="18" charset="0"/>
              </a:rPr>
              <a:t>tandards</a:t>
            </a:r>
          </a:p>
          <a:p>
            <a:pPr marL="285750" indent="-285750">
              <a:buFont typeface="Arial" panose="020B0604020202020204" pitchFamily="34" charset="0"/>
              <a:buChar char="•"/>
            </a:pPr>
            <a:r>
              <a:rPr lang="en-US" sz="2800" dirty="0">
                <a:latin typeface="Garamond" panose="02020404030301010803" pitchFamily="18" charset="0"/>
              </a:rPr>
              <a:t>Attractive designs </a:t>
            </a:r>
          </a:p>
          <a:p>
            <a:pPr marL="285750" indent="-285750">
              <a:buFont typeface="Arial" panose="020B0604020202020204" pitchFamily="34" charset="0"/>
              <a:buChar char="•"/>
            </a:pPr>
            <a:r>
              <a:rPr lang="en-US" sz="2800" dirty="0">
                <a:latin typeface="Garamond" panose="02020404030301010803" pitchFamily="18" charset="0"/>
              </a:rPr>
              <a:t>Energy efficient with modern Technology</a:t>
            </a:r>
          </a:p>
          <a:p>
            <a:pPr marL="285750" indent="-285750">
              <a:buFont typeface="Arial" panose="020B0604020202020204" pitchFamily="34" charset="0"/>
              <a:buChar char="•"/>
            </a:pPr>
            <a:r>
              <a:rPr lang="en-US" dirty="0">
                <a:effectLst/>
              </a:rPr>
              <a:t>Potential for appreciation </a:t>
            </a:r>
            <a:r>
              <a:rPr lang="en-US" dirty="0"/>
              <a:t>s</a:t>
            </a:r>
            <a:r>
              <a:rPr lang="en-US" dirty="0">
                <a:effectLst/>
              </a:rPr>
              <a:t>imilar to site-built </a:t>
            </a:r>
            <a:r>
              <a:rPr lang="en-US" dirty="0"/>
              <a:t>housing </a:t>
            </a:r>
            <a:r>
              <a:rPr lang="en-US" dirty="0">
                <a:effectLst/>
              </a:rPr>
              <a:t>n the same market</a:t>
            </a:r>
            <a:endParaRPr lang="en-US" sz="4000" dirty="0"/>
          </a:p>
        </p:txBody>
      </p:sp>
      <p:pic>
        <p:nvPicPr>
          <p:cNvPr id="1026" name="Picture 2">
            <a:extLst>
              <a:ext uri="{FF2B5EF4-FFF2-40B4-BE49-F238E27FC236}">
                <a16:creationId xmlns:a16="http://schemas.microsoft.com/office/drawing/2014/main" id="{63E7A6B7-E8F6-A95F-7F9C-79205E468C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091" b="30909"/>
          <a:stretch/>
        </p:blipFill>
        <p:spPr bwMode="auto">
          <a:xfrm>
            <a:off x="6263764" y="2327564"/>
            <a:ext cx="5559216" cy="185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75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04C-3F10-6542-50F9-38CA24C921D1}"/>
              </a:ext>
            </a:extLst>
          </p:cNvPr>
          <p:cNvSpPr>
            <a:spLocks noGrp="1"/>
          </p:cNvSpPr>
          <p:nvPr>
            <p:ph type="title"/>
          </p:nvPr>
        </p:nvSpPr>
        <p:spPr/>
        <p:txBody>
          <a:bodyPr/>
          <a:lstStyle/>
          <a:p>
            <a:r>
              <a:rPr lang="en-US" dirty="0"/>
              <a:t>Facts about Manufactured Housing</a:t>
            </a:r>
          </a:p>
        </p:txBody>
      </p:sp>
      <p:sp>
        <p:nvSpPr>
          <p:cNvPr id="4" name="Content Placeholder 3">
            <a:extLst>
              <a:ext uri="{FF2B5EF4-FFF2-40B4-BE49-F238E27FC236}">
                <a16:creationId xmlns:a16="http://schemas.microsoft.com/office/drawing/2014/main" id="{BE18302C-A621-EF92-4D3B-CF037A62ECF7}"/>
              </a:ext>
            </a:extLst>
          </p:cNvPr>
          <p:cNvSpPr>
            <a:spLocks noGrp="1"/>
          </p:cNvSpPr>
          <p:nvPr>
            <p:ph sz="half" idx="2"/>
          </p:nvPr>
        </p:nvSpPr>
        <p:spPr>
          <a:xfrm>
            <a:off x="838200" y="1825625"/>
            <a:ext cx="4336473" cy="4351338"/>
          </a:xfrm>
        </p:spPr>
        <p:txBody>
          <a:bodyPr>
            <a:normAutofit/>
          </a:bodyPr>
          <a:lstStyle/>
          <a:p>
            <a:r>
              <a:rPr lang="en-US" dirty="0"/>
              <a:t>Can be built/purchased with the Energy-Star rating.</a:t>
            </a:r>
            <a:endParaRPr lang="en-US" sz="3600" dirty="0"/>
          </a:p>
          <a:p>
            <a:r>
              <a:rPr lang="en-US" dirty="0"/>
              <a:t>Appreciate in value, as long as they are well-maintained.</a:t>
            </a:r>
            <a:endParaRPr lang="en-US" sz="3600" dirty="0"/>
          </a:p>
          <a:p>
            <a:r>
              <a:rPr lang="en-US" dirty="0"/>
              <a:t>Affordable option for buyers in an unstable housing market.</a:t>
            </a:r>
          </a:p>
        </p:txBody>
      </p:sp>
      <p:pic>
        <p:nvPicPr>
          <p:cNvPr id="5" name="Picture 4">
            <a:extLst>
              <a:ext uri="{FF2B5EF4-FFF2-40B4-BE49-F238E27FC236}">
                <a16:creationId xmlns:a16="http://schemas.microsoft.com/office/drawing/2014/main" id="{C27D7E58-E210-B4A1-B578-C2BDB02D5D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681" y="1690688"/>
            <a:ext cx="6188710" cy="3838575"/>
          </a:xfrm>
          <a:prstGeom prst="rect">
            <a:avLst/>
          </a:prstGeom>
        </p:spPr>
      </p:pic>
    </p:spTree>
    <p:extLst>
      <p:ext uri="{BB962C8B-B14F-4D97-AF65-F5344CB8AC3E}">
        <p14:creationId xmlns:p14="http://schemas.microsoft.com/office/powerpoint/2010/main" val="2908346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5E4F-296E-0BB3-098D-89FBA6162CFE}"/>
              </a:ext>
            </a:extLst>
          </p:cNvPr>
          <p:cNvSpPr>
            <a:spLocks noGrp="1"/>
          </p:cNvSpPr>
          <p:nvPr>
            <p:ph type="title"/>
          </p:nvPr>
        </p:nvSpPr>
        <p:spPr/>
        <p:txBody>
          <a:bodyPr>
            <a:normAutofit/>
          </a:bodyPr>
          <a:lstStyle/>
          <a:p>
            <a:r>
              <a:rPr lang="en-US" sz="3600" dirty="0"/>
              <a:t>Today’s Manufactured Homes Fit into Most Neighborhoods</a:t>
            </a:r>
          </a:p>
        </p:txBody>
      </p:sp>
      <p:sp>
        <p:nvSpPr>
          <p:cNvPr id="3" name="TextBox 2">
            <a:extLst>
              <a:ext uri="{FF2B5EF4-FFF2-40B4-BE49-F238E27FC236}">
                <a16:creationId xmlns:a16="http://schemas.microsoft.com/office/drawing/2014/main" id="{A793DD71-4B75-A3A3-2BD2-745501E2E9AF}"/>
              </a:ext>
            </a:extLst>
          </p:cNvPr>
          <p:cNvSpPr txBox="1"/>
          <p:nvPr/>
        </p:nvSpPr>
        <p:spPr>
          <a:xfrm>
            <a:off x="8004048" y="1843950"/>
            <a:ext cx="4187952" cy="3170099"/>
          </a:xfrm>
          <a:prstGeom prst="rect">
            <a:avLst/>
          </a:prstGeom>
          <a:noFill/>
        </p:spPr>
        <p:txBody>
          <a:bodyPr wrap="square" rtlCol="0">
            <a:spAutoFit/>
          </a:bodyPr>
          <a:lstStyle/>
          <a:p>
            <a:pPr marL="285750" indent="-285750">
              <a:buFont typeface="Arial" panose="020B0604020202020204" pitchFamily="34" charset="0"/>
              <a:buChar char="•"/>
            </a:pPr>
            <a:r>
              <a:rPr lang="en-US" sz="4000" dirty="0">
                <a:latin typeface="Garamond" panose="02020404030301010803" pitchFamily="18" charset="0"/>
              </a:rPr>
              <a:t>Rural</a:t>
            </a:r>
          </a:p>
          <a:p>
            <a:pPr marL="285750" indent="-285750">
              <a:buFont typeface="Arial" panose="020B0604020202020204" pitchFamily="34" charset="0"/>
              <a:buChar char="•"/>
            </a:pPr>
            <a:r>
              <a:rPr lang="en-US" sz="4000" dirty="0">
                <a:latin typeface="Garamond" panose="02020404030301010803" pitchFamily="18" charset="0"/>
              </a:rPr>
              <a:t>Suburban</a:t>
            </a:r>
          </a:p>
          <a:p>
            <a:pPr marL="285750" indent="-285750">
              <a:buFont typeface="Arial" panose="020B0604020202020204" pitchFamily="34" charset="0"/>
              <a:buChar char="•"/>
            </a:pPr>
            <a:r>
              <a:rPr lang="en-US" sz="4000" dirty="0">
                <a:latin typeface="Garamond" panose="02020404030301010803" pitchFamily="18" charset="0"/>
              </a:rPr>
              <a:t>Subdivision</a:t>
            </a:r>
          </a:p>
          <a:p>
            <a:pPr marL="285750" indent="-285750">
              <a:buFont typeface="Arial" panose="020B0604020202020204" pitchFamily="34" charset="0"/>
              <a:buChar char="•"/>
            </a:pPr>
            <a:r>
              <a:rPr lang="en-US" sz="4000" dirty="0">
                <a:latin typeface="Garamond" panose="02020404030301010803" pitchFamily="18" charset="0"/>
              </a:rPr>
              <a:t>Urban</a:t>
            </a:r>
          </a:p>
          <a:p>
            <a:pPr marL="285750" indent="-285750">
              <a:buFont typeface="Arial" panose="020B0604020202020204" pitchFamily="34" charset="0"/>
              <a:buChar char="•"/>
            </a:pPr>
            <a:r>
              <a:rPr lang="en-US" sz="4000" dirty="0">
                <a:latin typeface="Garamond" panose="02020404030301010803" pitchFamily="18" charset="0"/>
              </a:rPr>
              <a:t>Urban Infill</a:t>
            </a:r>
          </a:p>
        </p:txBody>
      </p:sp>
      <p:pic>
        <p:nvPicPr>
          <p:cNvPr id="5" name="Picture 4">
            <a:extLst>
              <a:ext uri="{FF2B5EF4-FFF2-40B4-BE49-F238E27FC236}">
                <a16:creationId xmlns:a16="http://schemas.microsoft.com/office/drawing/2014/main" id="{A366607D-E4C2-082B-7320-C6BC7571CB15}"/>
              </a:ext>
            </a:extLst>
          </p:cNvPr>
          <p:cNvPicPr>
            <a:picLocks noChangeAspect="1"/>
          </p:cNvPicPr>
          <p:nvPr/>
        </p:nvPicPr>
        <p:blipFill rotWithShape="1">
          <a:blip r:embed="rId3"/>
          <a:srcRect l="16428" t="24641" r="33214" b="16809"/>
          <a:stretch/>
        </p:blipFill>
        <p:spPr>
          <a:xfrm>
            <a:off x="1118181" y="1690688"/>
            <a:ext cx="6139544" cy="4013426"/>
          </a:xfrm>
          <a:prstGeom prst="rect">
            <a:avLst/>
          </a:prstGeom>
        </p:spPr>
      </p:pic>
    </p:spTree>
    <p:extLst>
      <p:ext uri="{BB962C8B-B14F-4D97-AF65-F5344CB8AC3E}">
        <p14:creationId xmlns:p14="http://schemas.microsoft.com/office/powerpoint/2010/main" val="372008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04C-3F10-6542-50F9-38CA24C921D1}"/>
              </a:ext>
            </a:extLst>
          </p:cNvPr>
          <p:cNvSpPr>
            <a:spLocks noGrp="1"/>
          </p:cNvSpPr>
          <p:nvPr>
            <p:ph type="title"/>
          </p:nvPr>
        </p:nvSpPr>
        <p:spPr>
          <a:xfrm>
            <a:off x="404448" y="188912"/>
            <a:ext cx="4730260" cy="1600200"/>
          </a:xfrm>
        </p:spPr>
        <p:txBody>
          <a:bodyPr anchor="b">
            <a:normAutofit/>
          </a:bodyPr>
          <a:lstStyle/>
          <a:p>
            <a:r>
              <a:rPr lang="en-US" dirty="0"/>
              <a:t>Community Development with Manufactured Homes</a:t>
            </a:r>
          </a:p>
        </p:txBody>
      </p:sp>
      <p:pic>
        <p:nvPicPr>
          <p:cNvPr id="5" name="Picture 4" descr="A fire hydrant in front of a row of houses&#10;&#10;Description automatically generated with medium confidence">
            <a:extLst>
              <a:ext uri="{FF2B5EF4-FFF2-40B4-BE49-F238E27FC236}">
                <a16:creationId xmlns:a16="http://schemas.microsoft.com/office/drawing/2014/main" id="{84ACE560-1E76-4DA3-9CA4-0C2092073F15}"/>
              </a:ext>
            </a:extLst>
          </p:cNvPr>
          <p:cNvPicPr>
            <a:picLocks noChangeAspect="1"/>
          </p:cNvPicPr>
          <p:nvPr/>
        </p:nvPicPr>
        <p:blipFill rotWithShape="1">
          <a:blip r:embed="rId3"/>
          <a:srcRect l="23882" r="7413"/>
          <a:stretch/>
        </p:blipFill>
        <p:spPr>
          <a:xfrm>
            <a:off x="5570049" y="811579"/>
            <a:ext cx="6172200" cy="4873625"/>
          </a:xfrm>
          <a:prstGeom prst="rect">
            <a:avLst/>
          </a:prstGeom>
          <a:noFill/>
        </p:spPr>
      </p:pic>
      <p:sp>
        <p:nvSpPr>
          <p:cNvPr id="3" name="Content Placeholder 2">
            <a:extLst>
              <a:ext uri="{FF2B5EF4-FFF2-40B4-BE49-F238E27FC236}">
                <a16:creationId xmlns:a16="http://schemas.microsoft.com/office/drawing/2014/main" id="{89D8A8ED-42C9-2B3D-3183-F20AA9DB28CE}"/>
              </a:ext>
            </a:extLst>
          </p:cNvPr>
          <p:cNvSpPr>
            <a:spLocks noGrp="1"/>
          </p:cNvSpPr>
          <p:nvPr>
            <p:ph type="body" sz="half" idx="2"/>
          </p:nvPr>
        </p:nvSpPr>
        <p:spPr>
          <a:xfrm>
            <a:off x="839788" y="2057400"/>
            <a:ext cx="4294920" cy="3811588"/>
          </a:xfrm>
        </p:spPr>
        <p:txBody>
          <a:bodyPr>
            <a:normAutofit/>
          </a:bodyPr>
          <a:lstStyle/>
          <a:p>
            <a:pPr marL="342900" indent="-342900">
              <a:buFont typeface="Arial" panose="020B0604020202020204" pitchFamily="34" charset="0"/>
              <a:buChar char="•"/>
            </a:pPr>
            <a:r>
              <a:rPr lang="en-US" sz="2400" dirty="0"/>
              <a:t>Can be built with today’s popular exterior and interior features.</a:t>
            </a:r>
          </a:p>
          <a:p>
            <a:pPr marL="342900" indent="-342900">
              <a:buFont typeface="Arial" panose="020B0604020202020204" pitchFamily="34" charset="0"/>
              <a:buChar char="•"/>
            </a:pPr>
            <a:r>
              <a:rPr lang="en-US" sz="2400" dirty="0"/>
              <a:t>Infill homes can be built in the style of other homes in the neighborhood.</a:t>
            </a:r>
          </a:p>
          <a:p>
            <a:pPr marL="342900" indent="-342900">
              <a:buFont typeface="Arial" panose="020B0604020202020204" pitchFamily="34" charset="0"/>
              <a:buChar char="•"/>
            </a:pPr>
            <a:r>
              <a:rPr lang="en-US" sz="2400" dirty="0"/>
              <a:t>They improve the area tax base.</a:t>
            </a:r>
          </a:p>
          <a:p>
            <a:pPr marL="342900" indent="-342900">
              <a:buFont typeface="Arial" panose="020B0604020202020204" pitchFamily="34" charset="0"/>
              <a:buChar char="•"/>
            </a:pPr>
            <a:r>
              <a:rPr lang="en-US" sz="2400" b="0" i="0" dirty="0">
                <a:effectLst/>
              </a:rPr>
              <a:t>There is a shortage of modestly priced housing.</a:t>
            </a:r>
          </a:p>
          <a:p>
            <a:pPr marL="0" indent="0">
              <a:buNone/>
            </a:pPr>
            <a:endParaRPr lang="en-US" dirty="0"/>
          </a:p>
        </p:txBody>
      </p:sp>
    </p:spTree>
    <p:extLst>
      <p:ext uri="{BB962C8B-B14F-4D97-AF65-F5344CB8AC3E}">
        <p14:creationId xmlns:p14="http://schemas.microsoft.com/office/powerpoint/2010/main" val="918947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C04C-3F10-6542-50F9-38CA24C921D1}"/>
              </a:ext>
            </a:extLst>
          </p:cNvPr>
          <p:cNvSpPr>
            <a:spLocks noGrp="1"/>
          </p:cNvSpPr>
          <p:nvPr>
            <p:ph type="title"/>
          </p:nvPr>
        </p:nvSpPr>
        <p:spPr/>
        <p:txBody>
          <a:bodyPr/>
          <a:lstStyle/>
          <a:p>
            <a:r>
              <a:rPr lang="en-US" dirty="0"/>
              <a:t>Community Development with Manufactured Homes</a:t>
            </a:r>
          </a:p>
        </p:txBody>
      </p:sp>
      <p:sp>
        <p:nvSpPr>
          <p:cNvPr id="3" name="Content Placeholder 2">
            <a:extLst>
              <a:ext uri="{FF2B5EF4-FFF2-40B4-BE49-F238E27FC236}">
                <a16:creationId xmlns:a16="http://schemas.microsoft.com/office/drawing/2014/main" id="{89D8A8ED-42C9-2B3D-3183-F20AA9DB28CE}"/>
              </a:ext>
            </a:extLst>
          </p:cNvPr>
          <p:cNvSpPr>
            <a:spLocks noGrp="1"/>
          </p:cNvSpPr>
          <p:nvPr>
            <p:ph sz="half" idx="1"/>
          </p:nvPr>
        </p:nvSpPr>
        <p:spPr>
          <a:xfrm>
            <a:off x="5266765" y="1565182"/>
            <a:ext cx="6629400" cy="4351338"/>
          </a:xfrm>
        </p:spPr>
        <p:txBody>
          <a:bodyPr>
            <a:normAutofit/>
          </a:bodyPr>
          <a:lstStyle/>
          <a:p>
            <a:r>
              <a:rPr lang="en-US" b="0" i="0" dirty="0">
                <a:solidFill>
                  <a:srgbClr val="222222"/>
                </a:solidFill>
                <a:effectLst/>
                <a:latin typeface="Palatino Linotype" panose="02040502050505030304" pitchFamily="18" charset="0"/>
              </a:rPr>
              <a:t>Construction costs are rising, so it is important to use knowledgeable manufactured housing community planners and engineers.</a:t>
            </a:r>
          </a:p>
          <a:p>
            <a:endParaRPr lang="en-US" b="0" i="0" dirty="0">
              <a:solidFill>
                <a:srgbClr val="222222"/>
              </a:solidFill>
              <a:effectLst/>
              <a:latin typeface="Palatino Linotype" panose="02040502050505030304" pitchFamily="18" charset="0"/>
            </a:endParaRPr>
          </a:p>
          <a:p>
            <a:r>
              <a:rPr lang="en-US" b="0" i="0" dirty="0">
                <a:effectLst/>
                <a:latin typeface="Palatino Linotype" panose="02040502050505030304" pitchFamily="18" charset="0"/>
              </a:rPr>
              <a:t>Manufactured homes can often cost more than 20% less per square foot to build than site-built homes, despite comparable interiors.</a:t>
            </a:r>
            <a:endParaRPr lang="en-US" dirty="0">
              <a:solidFill>
                <a:srgbClr val="222222"/>
              </a:solidFill>
              <a:latin typeface="Palatino Linotype" panose="02040502050505030304" pitchFamily="18" charset="0"/>
            </a:endParaRPr>
          </a:p>
          <a:p>
            <a:pPr marL="0" indent="0">
              <a:buNone/>
            </a:pPr>
            <a:endParaRPr lang="en-US" dirty="0">
              <a:latin typeface="Palatino Linotype" panose="02040502050505030304" pitchFamily="18" charset="0"/>
            </a:endParaRPr>
          </a:p>
        </p:txBody>
      </p:sp>
      <p:pic>
        <p:nvPicPr>
          <p:cNvPr id="5" name="Picture 4" descr="Pile of American dollar banknotes">
            <a:extLst>
              <a:ext uri="{FF2B5EF4-FFF2-40B4-BE49-F238E27FC236}">
                <a16:creationId xmlns:a16="http://schemas.microsoft.com/office/drawing/2014/main" id="{28D0884F-F8A2-7DBB-D89B-2F7587C5D33B}"/>
              </a:ext>
            </a:extLst>
          </p:cNvPr>
          <p:cNvPicPr>
            <a:picLocks noChangeAspect="1"/>
          </p:cNvPicPr>
          <p:nvPr/>
        </p:nvPicPr>
        <p:blipFill>
          <a:blip r:embed="rId3"/>
          <a:stretch>
            <a:fillRect/>
          </a:stretch>
        </p:blipFill>
        <p:spPr>
          <a:xfrm>
            <a:off x="582706" y="1785257"/>
            <a:ext cx="4383798" cy="3287485"/>
          </a:xfrm>
          <a:prstGeom prst="rect">
            <a:avLst/>
          </a:prstGeom>
        </p:spPr>
      </p:pic>
    </p:spTree>
    <p:extLst>
      <p:ext uri="{BB962C8B-B14F-4D97-AF65-F5344CB8AC3E}">
        <p14:creationId xmlns:p14="http://schemas.microsoft.com/office/powerpoint/2010/main" val="1447784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row of houses&#10;&#10;Description automatically generated with medium confidence">
            <a:extLst>
              <a:ext uri="{FF2B5EF4-FFF2-40B4-BE49-F238E27FC236}">
                <a16:creationId xmlns:a16="http://schemas.microsoft.com/office/drawing/2014/main" id="{B0A7C44C-23EE-1934-49AD-0D5F5B488293}"/>
              </a:ext>
            </a:extLst>
          </p:cNvPr>
          <p:cNvPicPr>
            <a:picLocks noGrp="1" noChangeAspect="1"/>
          </p:cNvPicPr>
          <p:nvPr>
            <p:ph type="pic" sz="quarter" idx="13"/>
          </p:nvPr>
        </p:nvPicPr>
        <p:blipFill rotWithShape="1">
          <a:blip r:embed="rId3">
            <a:alphaModFix/>
          </a:blip>
          <a:srcRect l="22248" t="18165" r="26024" b="7732"/>
          <a:stretch/>
        </p:blipFill>
        <p:spPr>
          <a:xfrm>
            <a:off x="5764696" y="1825625"/>
            <a:ext cx="5989982" cy="3744686"/>
          </a:xfrm>
        </p:spPr>
      </p:pic>
      <p:sp>
        <p:nvSpPr>
          <p:cNvPr id="3" name="Title 2">
            <a:extLst>
              <a:ext uri="{FF2B5EF4-FFF2-40B4-BE49-F238E27FC236}">
                <a16:creationId xmlns:a16="http://schemas.microsoft.com/office/drawing/2014/main" id="{EB8CA93E-D2B8-0343-8A66-333D37EDE183}"/>
              </a:ext>
            </a:extLst>
          </p:cNvPr>
          <p:cNvSpPr>
            <a:spLocks noGrp="1"/>
          </p:cNvSpPr>
          <p:nvPr>
            <p:ph type="title"/>
          </p:nvPr>
        </p:nvSpPr>
        <p:spPr>
          <a:xfrm>
            <a:off x="437322" y="254833"/>
            <a:ext cx="11145078" cy="1409075"/>
          </a:xfrm>
        </p:spPr>
        <p:txBody>
          <a:bodyPr>
            <a:normAutofit/>
          </a:bodyPr>
          <a:lstStyle/>
          <a:p>
            <a:r>
              <a:rPr lang="en-US" dirty="0"/>
              <a:t>Developers Using Manufactured Housing</a:t>
            </a:r>
          </a:p>
        </p:txBody>
      </p:sp>
      <p:sp>
        <p:nvSpPr>
          <p:cNvPr id="4" name="Content Placeholder 3">
            <a:extLst>
              <a:ext uri="{FF2B5EF4-FFF2-40B4-BE49-F238E27FC236}">
                <a16:creationId xmlns:a16="http://schemas.microsoft.com/office/drawing/2014/main" id="{6233515A-135D-494C-8412-370306DDCBA7}"/>
              </a:ext>
            </a:extLst>
          </p:cNvPr>
          <p:cNvSpPr>
            <a:spLocks noGrp="1"/>
          </p:cNvSpPr>
          <p:nvPr>
            <p:ph idx="1"/>
          </p:nvPr>
        </p:nvSpPr>
        <p:spPr>
          <a:xfrm>
            <a:off x="437322" y="1825625"/>
            <a:ext cx="5327374" cy="4290969"/>
          </a:xfrm>
        </p:spPr>
        <p:txBody>
          <a:bodyPr>
            <a:normAutofit/>
          </a:bodyPr>
          <a:lstStyle/>
          <a:p>
            <a:r>
              <a:rPr lang="en-US" dirty="0">
                <a:latin typeface="Garamond" panose="02020404030301010803" pitchFamily="18" charset="0"/>
              </a:rPr>
              <a:t>Retailer or manufacturer</a:t>
            </a:r>
          </a:p>
          <a:p>
            <a:r>
              <a:rPr lang="en-US" dirty="0">
                <a:latin typeface="Garamond" panose="02020404030301010803" pitchFamily="18" charset="0"/>
              </a:rPr>
              <a:t>Home placement options</a:t>
            </a:r>
          </a:p>
          <a:p>
            <a:pPr lvl="1"/>
            <a:r>
              <a:rPr lang="en-US" dirty="0">
                <a:latin typeface="Garamond" panose="02020404030301010803" pitchFamily="18" charset="0"/>
              </a:rPr>
              <a:t>Infill Lots</a:t>
            </a:r>
          </a:p>
          <a:p>
            <a:pPr lvl="1"/>
            <a:r>
              <a:rPr lang="en-US" dirty="0">
                <a:latin typeface="Garamond" panose="02020404030301010803" pitchFamily="18" charset="0"/>
              </a:rPr>
              <a:t>Land-Lease Communities</a:t>
            </a:r>
          </a:p>
          <a:p>
            <a:r>
              <a:rPr lang="en-US" dirty="0">
                <a:latin typeface="Garamond" panose="02020404030301010803" pitchFamily="18" charset="0"/>
              </a:rPr>
              <a:t>Product considerations – Choosing the right type of home</a:t>
            </a:r>
          </a:p>
          <a:p>
            <a:pPr lvl="1"/>
            <a:r>
              <a:rPr lang="en-US" dirty="0">
                <a:latin typeface="Garamond" panose="02020404030301010803" pitchFamily="18" charset="0"/>
              </a:rPr>
              <a:t>Construction – HUD vs. Modular</a:t>
            </a:r>
          </a:p>
          <a:p>
            <a:pPr lvl="1"/>
            <a:r>
              <a:rPr lang="en-US" dirty="0">
                <a:latin typeface="Garamond" panose="02020404030301010803" pitchFamily="18" charset="0"/>
              </a:rPr>
              <a:t>Single-section or multi-section</a:t>
            </a:r>
          </a:p>
          <a:p>
            <a:pPr lvl="1"/>
            <a:r>
              <a:rPr lang="en-US" dirty="0">
                <a:latin typeface="Garamond" panose="02020404030301010803" pitchFamily="18" charset="0"/>
              </a:rPr>
              <a:t>“New class” or “</a:t>
            </a:r>
            <a:r>
              <a:rPr lang="en-US" dirty="0" err="1">
                <a:latin typeface="Garamond" panose="02020404030301010803" pitchFamily="18" charset="0"/>
              </a:rPr>
              <a:t>CrossMOD</a:t>
            </a:r>
            <a:r>
              <a:rPr lang="en-US" dirty="0">
                <a:latin typeface="Garamond" panose="02020404030301010803" pitchFamily="18" charset="0"/>
              </a:rPr>
              <a:t>”</a:t>
            </a:r>
          </a:p>
        </p:txBody>
      </p:sp>
    </p:spTree>
    <p:extLst>
      <p:ext uri="{BB962C8B-B14F-4D97-AF65-F5344CB8AC3E}">
        <p14:creationId xmlns:p14="http://schemas.microsoft.com/office/powerpoint/2010/main" val="383834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E92B1B-82B2-4B0D-E334-23F0E9E7C04C}"/>
              </a:ext>
            </a:extLst>
          </p:cNvPr>
          <p:cNvSpPr>
            <a:spLocks noGrp="1"/>
          </p:cNvSpPr>
          <p:nvPr>
            <p:ph type="title"/>
          </p:nvPr>
        </p:nvSpPr>
        <p:spPr/>
        <p:txBody>
          <a:bodyPr/>
          <a:lstStyle/>
          <a:p>
            <a:r>
              <a:rPr lang="en-US" dirty="0"/>
              <a:t>Local Zoning Can Be a Barrier to Today’s Manufactured Housing </a:t>
            </a:r>
          </a:p>
        </p:txBody>
      </p:sp>
      <p:sp>
        <p:nvSpPr>
          <p:cNvPr id="4" name="TextBox 3">
            <a:extLst>
              <a:ext uri="{FF2B5EF4-FFF2-40B4-BE49-F238E27FC236}">
                <a16:creationId xmlns:a16="http://schemas.microsoft.com/office/drawing/2014/main" id="{66F00236-6EBA-CAB2-83FD-B044002EDAEF}"/>
              </a:ext>
            </a:extLst>
          </p:cNvPr>
          <p:cNvSpPr txBox="1"/>
          <p:nvPr/>
        </p:nvSpPr>
        <p:spPr>
          <a:xfrm>
            <a:off x="838201" y="2186820"/>
            <a:ext cx="5772149" cy="3816429"/>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Garamond" panose="02020404030301010803" pitchFamily="18" charset="0"/>
              </a:rPr>
              <a:t>HUD code pre-empts local building codes but not land use and zoning</a:t>
            </a:r>
          </a:p>
          <a:p>
            <a:pPr marL="285750" indent="-285750">
              <a:buFont typeface="Arial" panose="020B0604020202020204" pitchFamily="34" charset="0"/>
              <a:buChar char="•"/>
            </a:pPr>
            <a:r>
              <a:rPr lang="en-US" sz="2800" dirty="0">
                <a:latin typeface="Garamond" panose="02020404030301010803" pitchFamily="18" charset="0"/>
              </a:rPr>
              <a:t>National Manufactured Housing Safety and Construction Act of 1974</a:t>
            </a:r>
          </a:p>
          <a:p>
            <a:pPr marL="285750" indent="-285750">
              <a:buFont typeface="Arial" panose="020B0604020202020204" pitchFamily="34" charset="0"/>
              <a:buChar char="•"/>
            </a:pPr>
            <a:r>
              <a:rPr lang="en-US" sz="2800" dirty="0">
                <a:latin typeface="Garamond" panose="02020404030301010803" pitchFamily="18" charset="0"/>
              </a:rPr>
              <a:t>Modular and panelized housing must meet local building codes</a:t>
            </a:r>
          </a:p>
          <a:p>
            <a:pPr marL="285750" indent="-285750">
              <a:buFont typeface="Arial" panose="020B0604020202020204" pitchFamily="34" charset="0"/>
              <a:buChar char="•"/>
            </a:pPr>
            <a:r>
              <a:rPr lang="en-US" sz="2800" dirty="0">
                <a:latin typeface="Garamond" panose="02020404030301010803" pitchFamily="18" charset="0"/>
              </a:rPr>
              <a:t>Mobile Homes are no longer being built</a:t>
            </a:r>
          </a:p>
          <a:p>
            <a:endParaRPr lang="en-US" dirty="0"/>
          </a:p>
        </p:txBody>
      </p:sp>
      <p:pic>
        <p:nvPicPr>
          <p:cNvPr id="5" name="Picture 4" descr="Worker measuring wood">
            <a:extLst>
              <a:ext uri="{FF2B5EF4-FFF2-40B4-BE49-F238E27FC236}">
                <a16:creationId xmlns:a16="http://schemas.microsoft.com/office/drawing/2014/main" id="{76D169AE-52D1-6762-5C74-B13BBEEE97D7}"/>
              </a:ext>
            </a:extLst>
          </p:cNvPr>
          <p:cNvPicPr>
            <a:picLocks noChangeAspect="1"/>
          </p:cNvPicPr>
          <p:nvPr/>
        </p:nvPicPr>
        <p:blipFill>
          <a:blip r:embed="rId3"/>
          <a:stretch>
            <a:fillRect/>
          </a:stretch>
        </p:blipFill>
        <p:spPr>
          <a:xfrm>
            <a:off x="6858001" y="1970315"/>
            <a:ext cx="5143500" cy="3429000"/>
          </a:xfrm>
          <a:prstGeom prst="rect">
            <a:avLst/>
          </a:prstGeom>
        </p:spPr>
      </p:pic>
    </p:spTree>
    <p:extLst>
      <p:ext uri="{BB962C8B-B14F-4D97-AF65-F5344CB8AC3E}">
        <p14:creationId xmlns:p14="http://schemas.microsoft.com/office/powerpoint/2010/main" val="1677153617"/>
      </p:ext>
    </p:extLst>
  </p:cSld>
  <p:clrMapOvr>
    <a:masterClrMapping/>
  </p:clrMapOvr>
</p:sld>
</file>

<file path=ppt/theme/theme1.xml><?xml version="1.0" encoding="utf-8"?>
<a:theme xmlns:a="http://schemas.openxmlformats.org/drawingml/2006/main" name="Office Theme">
  <a:themeElements>
    <a:clrScheme name="NeighborWorks America ">
      <a:dk1>
        <a:srgbClr val="000000"/>
      </a:dk1>
      <a:lt1>
        <a:srgbClr val="FFFFFF"/>
      </a:lt1>
      <a:dk2>
        <a:srgbClr val="375B0D"/>
      </a:dk2>
      <a:lt2>
        <a:srgbClr val="E7E6E6"/>
      </a:lt2>
      <a:accent1>
        <a:srgbClr val="395B0D"/>
      </a:accent1>
      <a:accent2>
        <a:srgbClr val="85AD2F"/>
      </a:accent2>
      <a:accent3>
        <a:srgbClr val="6F9252"/>
      </a:accent3>
      <a:accent4>
        <a:srgbClr val="6F9DA3"/>
      </a:accent4>
      <a:accent5>
        <a:srgbClr val="013E63"/>
      </a:accent5>
      <a:accent6>
        <a:srgbClr val="283B23"/>
      </a:accent6>
      <a:hlink>
        <a:srgbClr val="D16002"/>
      </a:hlink>
      <a:folHlink>
        <a:srgbClr val="043C6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 General Template.potx  -  Read-Only" id="{CBB152B0-A677-4DC4-85CB-DE278FB720F8}" vid="{5EF3FE3C-A9F9-473A-86E4-D6BD35E6B2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678F8BB9B9E2449CA4654D85C76134" ma:contentTypeVersion="0" ma:contentTypeDescription="Create a new document." ma:contentTypeScope="" ma:versionID="7213d18eec3159c6fac661774ff1b2ab">
  <xsd:schema xmlns:xsd="http://www.w3.org/2001/XMLSchema" xmlns:xs="http://www.w3.org/2001/XMLSchema" xmlns:p="http://schemas.microsoft.com/office/2006/metadata/properties" targetNamespace="http://schemas.microsoft.com/office/2006/metadata/properties" ma:root="true" ma:fieldsID="711b5f35d88f7f6ebfe284b0f73f439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9EF3FF-A781-4358-8625-3E3C588A79D5}">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33CE3AC7-F16E-44E1-AC23-E19FB161AAA6}">
  <ds:schemaRefs>
    <ds:schemaRef ds:uri="http://schemas.microsoft.com/sharepoint/v3/contenttype/forms"/>
  </ds:schemaRefs>
</ds:datastoreItem>
</file>

<file path=customXml/itemProps3.xml><?xml version="1.0" encoding="utf-8"?>
<ds:datastoreItem xmlns:ds="http://schemas.openxmlformats.org/officeDocument/2006/customXml" ds:itemID="{8AF6F638-2BE3-4497-89F7-F496A16E7A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PowerPoint - General Template</Template>
  <TotalTime>2910</TotalTime>
  <Words>3874</Words>
  <Application>Microsoft Office PowerPoint</Application>
  <PresentationFormat>Widescreen</PresentationFormat>
  <Paragraphs>252</Paragraphs>
  <Slides>25</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Baskerville</vt:lpstr>
      <vt:lpstr>Calibri</vt:lpstr>
      <vt:lpstr>Century Gothic</vt:lpstr>
      <vt:lpstr>Futura Medium</vt:lpstr>
      <vt:lpstr>Garamond</vt:lpstr>
      <vt:lpstr>Georgia</vt:lpstr>
      <vt:lpstr>Palatino Linotype</vt:lpstr>
      <vt:lpstr>Office Theme</vt:lpstr>
      <vt:lpstr>How to Use this PowerPoint presentation</vt:lpstr>
      <vt:lpstr>Community Planning with Manufactured Housing</vt:lpstr>
      <vt:lpstr>WHY Manufactured Housing?</vt:lpstr>
      <vt:lpstr>Facts about Manufactured Housing</vt:lpstr>
      <vt:lpstr>Today’s Manufactured Homes Fit into Most Neighborhoods</vt:lpstr>
      <vt:lpstr>Community Development with Manufactured Homes</vt:lpstr>
      <vt:lpstr>Community Development with Manufactured Homes</vt:lpstr>
      <vt:lpstr>Developers Using Manufactured Housing</vt:lpstr>
      <vt:lpstr>Local Zoning Can Be a Barrier to Today’s Manufactured Housing </vt:lpstr>
      <vt:lpstr>‘MH Friendly’ Jurisdictions</vt:lpstr>
      <vt:lpstr>‘MH Friendly’ Jurisdictions</vt:lpstr>
      <vt:lpstr>Supporting State and Local Zoning</vt:lpstr>
      <vt:lpstr>Supporting State and Local Zoning</vt:lpstr>
      <vt:lpstr>Designated Manufactured Home – Washington State Policy</vt:lpstr>
      <vt:lpstr>Designated Manufactured Home </vt:lpstr>
      <vt:lpstr>Positive Outcomes of MH Zoning Laws in Washington</vt:lpstr>
      <vt:lpstr>Other State and Local Policies</vt:lpstr>
      <vt:lpstr>Building Key Partnerships for Support</vt:lpstr>
      <vt:lpstr>Next Step’s Zoning Webinar</vt:lpstr>
      <vt:lpstr>Glossary of Key Terms</vt:lpstr>
      <vt:lpstr>Glossary of Key Terms</vt:lpstr>
      <vt:lpstr>Glossary of Key Terms</vt:lpstr>
      <vt:lpstr>Resource Library</vt:lpstr>
      <vt:lpstr>Resource Library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Ashley Evans</dc:creator>
  <cp:lastModifiedBy>Kim Marshall</cp:lastModifiedBy>
  <cp:revision>58</cp:revision>
  <dcterms:created xsi:type="dcterms:W3CDTF">2022-05-11T16:56:10Z</dcterms:created>
  <dcterms:modified xsi:type="dcterms:W3CDTF">2022-11-18T17:16:40Z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0x01010056678F8BB9B9E2449CA4654D85C76134</vt:lpwstr>
  </property>
</Properties>
</file>